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2" r:id="rId5"/>
    <p:sldId id="263" r:id="rId6"/>
    <p:sldId id="264" r:id="rId7"/>
    <p:sldId id="265" r:id="rId8"/>
    <p:sldId id="266" r:id="rId9"/>
  </p:sldIdLst>
  <p:sldSz cx="9144000" cy="6858000" type="screen4x3"/>
  <p:notesSz cx="6888163" cy="100218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B8C5EB0-FBC0-4382-859A-246A07613AAB}" name="森 和也" initials="森" userId="54b119ad6730f1be"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89"/>
    <p:restoredTop sz="94522"/>
  </p:normalViewPr>
  <p:slideViewPr>
    <p:cSldViewPr snapToGrid="0">
      <p:cViewPr varScale="1">
        <p:scale>
          <a:sx n="116" d="100"/>
          <a:sy n="116" d="100"/>
        </p:scale>
        <p:origin x="142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和也 森" userId="54b119ad6730f1be" providerId="LiveId" clId="{605A9DF3-DDB3-4DEF-A223-BA89B0CB3E84}"/>
    <pc:docChg chg="custSel modSld">
      <pc:chgData name="和也 森" userId="54b119ad6730f1be" providerId="LiveId" clId="{605A9DF3-DDB3-4DEF-A223-BA89B0CB3E84}" dt="2023-11-29T14:36:26.350" v="12" actId="207"/>
      <pc:docMkLst>
        <pc:docMk/>
      </pc:docMkLst>
      <pc:sldChg chg="delSp mod">
        <pc:chgData name="和也 森" userId="54b119ad6730f1be" providerId="LiveId" clId="{605A9DF3-DDB3-4DEF-A223-BA89B0CB3E84}" dt="2023-11-29T14:33:56.856" v="0" actId="478"/>
        <pc:sldMkLst>
          <pc:docMk/>
          <pc:sldMk cId="1168620608" sldId="258"/>
        </pc:sldMkLst>
        <pc:spChg chg="del">
          <ac:chgData name="和也 森" userId="54b119ad6730f1be" providerId="LiveId" clId="{605A9DF3-DDB3-4DEF-A223-BA89B0CB3E84}" dt="2023-11-29T14:33:56.856" v="0" actId="478"/>
          <ac:spMkLst>
            <pc:docMk/>
            <pc:sldMk cId="1168620608" sldId="258"/>
            <ac:spMk id="2" creationId="{2350640A-935B-459C-6142-D8C0ED54931F}"/>
          </ac:spMkLst>
        </pc:spChg>
      </pc:sldChg>
      <pc:sldChg chg="modSp mod">
        <pc:chgData name="和也 森" userId="54b119ad6730f1be" providerId="LiveId" clId="{605A9DF3-DDB3-4DEF-A223-BA89B0CB3E84}" dt="2023-11-29T14:34:06.267" v="1" actId="207"/>
        <pc:sldMkLst>
          <pc:docMk/>
          <pc:sldMk cId="155187651" sldId="259"/>
        </pc:sldMkLst>
        <pc:spChg chg="mod">
          <ac:chgData name="和也 森" userId="54b119ad6730f1be" providerId="LiveId" clId="{605A9DF3-DDB3-4DEF-A223-BA89B0CB3E84}" dt="2023-11-29T14:34:06.267" v="1" actId="207"/>
          <ac:spMkLst>
            <pc:docMk/>
            <pc:sldMk cId="155187651" sldId="259"/>
            <ac:spMk id="7" creationId="{00000000-0000-0000-0000-000000000000}"/>
          </ac:spMkLst>
        </pc:spChg>
      </pc:sldChg>
      <pc:sldChg chg="modSp mod">
        <pc:chgData name="和也 森" userId="54b119ad6730f1be" providerId="LiveId" clId="{605A9DF3-DDB3-4DEF-A223-BA89B0CB3E84}" dt="2023-11-29T14:35:46.912" v="9" actId="6549"/>
        <pc:sldMkLst>
          <pc:docMk/>
          <pc:sldMk cId="1039498737" sldId="262"/>
        </pc:sldMkLst>
        <pc:spChg chg="mod">
          <ac:chgData name="和也 森" userId="54b119ad6730f1be" providerId="LiveId" clId="{605A9DF3-DDB3-4DEF-A223-BA89B0CB3E84}" dt="2023-11-29T14:35:46.912" v="9" actId="6549"/>
          <ac:spMkLst>
            <pc:docMk/>
            <pc:sldMk cId="1039498737" sldId="262"/>
            <ac:spMk id="9" creationId="{00000000-0000-0000-0000-000000000000}"/>
          </ac:spMkLst>
        </pc:spChg>
      </pc:sldChg>
      <pc:sldChg chg="modSp mod">
        <pc:chgData name="和也 森" userId="54b119ad6730f1be" providerId="LiveId" clId="{605A9DF3-DDB3-4DEF-A223-BA89B0CB3E84}" dt="2023-11-29T14:35:59.030" v="10" actId="207"/>
        <pc:sldMkLst>
          <pc:docMk/>
          <pc:sldMk cId="3639060640" sldId="263"/>
        </pc:sldMkLst>
        <pc:spChg chg="mod">
          <ac:chgData name="和也 森" userId="54b119ad6730f1be" providerId="LiveId" clId="{605A9DF3-DDB3-4DEF-A223-BA89B0CB3E84}" dt="2023-11-29T14:35:59.030" v="10" actId="207"/>
          <ac:spMkLst>
            <pc:docMk/>
            <pc:sldMk cId="3639060640" sldId="263"/>
            <ac:spMk id="9" creationId="{00000000-0000-0000-0000-000000000000}"/>
          </ac:spMkLst>
        </pc:spChg>
      </pc:sldChg>
      <pc:sldChg chg="modSp mod">
        <pc:chgData name="和也 森" userId="54b119ad6730f1be" providerId="LiveId" clId="{605A9DF3-DDB3-4DEF-A223-BA89B0CB3E84}" dt="2023-11-29T14:36:12.046" v="11" actId="207"/>
        <pc:sldMkLst>
          <pc:docMk/>
          <pc:sldMk cId="4213201817" sldId="264"/>
        </pc:sldMkLst>
        <pc:spChg chg="mod">
          <ac:chgData name="和也 森" userId="54b119ad6730f1be" providerId="LiveId" clId="{605A9DF3-DDB3-4DEF-A223-BA89B0CB3E84}" dt="2023-11-29T14:36:12.046" v="11" actId="207"/>
          <ac:spMkLst>
            <pc:docMk/>
            <pc:sldMk cId="4213201817" sldId="264"/>
            <ac:spMk id="9" creationId="{00000000-0000-0000-0000-000000000000}"/>
          </ac:spMkLst>
        </pc:spChg>
      </pc:sldChg>
      <pc:sldChg chg="modSp mod">
        <pc:chgData name="和也 森" userId="54b119ad6730f1be" providerId="LiveId" clId="{605A9DF3-DDB3-4DEF-A223-BA89B0CB3E84}" dt="2023-11-29T14:36:26.350" v="12" actId="207"/>
        <pc:sldMkLst>
          <pc:docMk/>
          <pc:sldMk cId="4045911105" sldId="265"/>
        </pc:sldMkLst>
        <pc:spChg chg="mod">
          <ac:chgData name="和也 森" userId="54b119ad6730f1be" providerId="LiveId" clId="{605A9DF3-DDB3-4DEF-A223-BA89B0CB3E84}" dt="2023-11-29T14:36:26.350" v="12" actId="207"/>
          <ac:spMkLst>
            <pc:docMk/>
            <pc:sldMk cId="4045911105" sldId="265"/>
            <ac:spMk id="9"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2023/11/29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2658891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2023/11/29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931341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2023/11/29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3487618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2023/11/29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530877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2023/11/29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503366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2023/11/29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363525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6C7C004-08D3-43C1-836E-AD27853E1014}" type="datetimeFigureOut">
              <a:rPr kumimoji="1" lang="ja-JP" altLang="en-US" smtClean="0"/>
              <a:t>2023/11/29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269900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6C7C004-08D3-43C1-836E-AD27853E1014}" type="datetimeFigureOut">
              <a:rPr kumimoji="1" lang="ja-JP" altLang="en-US" smtClean="0"/>
              <a:t>2023/11/29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624249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7C004-08D3-43C1-836E-AD27853E1014}" type="datetimeFigureOut">
              <a:rPr kumimoji="1" lang="ja-JP" altLang="en-US" smtClean="0"/>
              <a:t>2023/11/29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4021743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2023/11/29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053997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2023/11/29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900293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7C004-08D3-43C1-836E-AD27853E1014}" type="datetimeFigureOut">
              <a:rPr kumimoji="1" lang="ja-JP" altLang="en-US" smtClean="0"/>
              <a:t>2023/11/29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3004271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rescue-robot-contest.org/forTeam/contest-2021/shoruishinsa/ouboshiryou%20&#12395;&#12390;&#12428;&#12377;&#12365;&#12421;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応募書類は本選終了後，公開されます．個人情報，メンバー写真等を載せないでください．</a:t>
            </a:r>
            <a:endParaRPr lang="ja-JP" altLang="ja-JP" sz="1050" dirty="0"/>
          </a:p>
          <a:p>
            <a:pPr marL="0" indent="0">
              <a:buNone/>
            </a:pPr>
            <a:r>
              <a:rPr lang="ja-JP" altLang="ja-JP" sz="1050" b="1" dirty="0"/>
              <a:t>＊チーム名の由来</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＊チームの紹介</a:t>
            </a:r>
            <a:endParaRPr lang="en-US" altLang="ja-JP" sz="1050" b="1" dirty="0"/>
          </a:p>
          <a:p>
            <a:pPr marL="0" indent="0">
              <a:buNone/>
            </a:pPr>
            <a:endParaRPr lang="en-US" altLang="ja-JP" sz="1050" dirty="0"/>
          </a:p>
          <a:p>
            <a:pPr marL="0" indent="0">
              <a:buNone/>
            </a:pPr>
            <a:endParaRPr lang="en-US" altLang="ja-JP" sz="1050" dirty="0"/>
          </a:p>
          <a:p>
            <a:pPr marL="0" indent="0">
              <a:buNone/>
            </a:pPr>
            <a:endParaRPr lang="en-US" altLang="ja-JP" sz="1050" dirty="0"/>
          </a:p>
          <a:p>
            <a:pPr marL="0" indent="0">
              <a:buNone/>
            </a:pPr>
            <a:r>
              <a:rPr lang="ja-JP" altLang="ja-JP" sz="1050" b="1" dirty="0"/>
              <a:t>＊チームのアピールポイント</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＊チームサポートの希望理由（希望しない場合は空欄）</a:t>
            </a:r>
            <a:endParaRPr lang="en-US" altLang="ja-JP" sz="1050" b="1" dirty="0"/>
          </a:p>
          <a:p>
            <a:pPr marL="0" indent="0">
              <a:buNone/>
            </a:pPr>
            <a:endParaRPr lang="en-US" altLang="ja-JP" sz="1050" dirty="0"/>
          </a:p>
          <a:p>
            <a:pPr marL="0" indent="0">
              <a:buNone/>
            </a:pP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415498"/>
          </a:xfrm>
          <a:prstGeom prst="rect">
            <a:avLst/>
          </a:prstGeom>
          <a:noFill/>
        </p:spPr>
        <p:txBody>
          <a:bodyPr wrap="square" rtlCol="0">
            <a:spAutoFit/>
          </a:bodyPr>
          <a:lstStyle/>
          <a:p>
            <a:pPr algn="ctr"/>
            <a:r>
              <a:rPr lang="ja-JP" altLang="ja-JP" sz="1050" dirty="0"/>
              <a:t>チーム紹介用紙　　　　　</a:t>
            </a:r>
            <a:r>
              <a:rPr lang="ja-JP" altLang="en-US" sz="1050" dirty="0"/>
              <a:t>　　　　　　　　　　　　　　　　</a:t>
            </a:r>
            <a:r>
              <a:rPr lang="ja-JP" altLang="ja-JP" sz="1050" dirty="0"/>
              <a:t>　　</a:t>
            </a:r>
            <a:r>
              <a:rPr lang="ja-JP" altLang="en-US" sz="1050" dirty="0"/>
              <a:t>レスキューロボットコンテスト　２０２４</a:t>
            </a:r>
            <a:r>
              <a:rPr lang="ja-JP" altLang="ja-JP" sz="1050" dirty="0"/>
              <a:t>　</a:t>
            </a:r>
            <a:r>
              <a:rPr lang="ja-JP" altLang="en-US" sz="1050" dirty="0"/>
              <a:t>　　　　　　　　　　　　　　</a:t>
            </a:r>
            <a:r>
              <a:rPr lang="ja-JP" altLang="ja-JP" sz="1050" dirty="0"/>
              <a:t>　　　　　　ページ　２／　</a:t>
            </a:r>
          </a:p>
          <a:p>
            <a:endParaRPr kumimoji="1" lang="ja-JP" altLang="en-US" sz="1050" dirty="0"/>
          </a:p>
        </p:txBody>
      </p:sp>
    </p:spTree>
    <p:extLst>
      <p:ext uri="{BB962C8B-B14F-4D97-AF65-F5344CB8AC3E}">
        <p14:creationId xmlns:p14="http://schemas.microsoft.com/office/powerpoint/2010/main" val="745200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＊レスキュー活動上の特徴</a:t>
            </a:r>
            <a:r>
              <a:rPr lang="ja-JP" altLang="ja-JP" sz="1050" dirty="0"/>
              <a:t>（図などを使ってわかりやすく書いてください）</a:t>
            </a: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レスキュー紹介用紙　　　</a:t>
            </a:r>
            <a:r>
              <a:rPr lang="ja-JP" altLang="en-US" sz="1050" dirty="0"/>
              <a:t>　　　　　　　　　　　　　　　</a:t>
            </a:r>
            <a:r>
              <a:rPr lang="ja-JP" altLang="ja-JP" sz="1050" dirty="0"/>
              <a:t>　　</a:t>
            </a:r>
            <a:r>
              <a:rPr lang="ja-JP" altLang="en-US" sz="1050" dirty="0"/>
              <a:t>レスキューロボットコンテスト　２０２４ </a:t>
            </a:r>
            <a:r>
              <a:rPr lang="ja-JP" altLang="ja-JP" sz="1050" dirty="0"/>
              <a:t>　</a:t>
            </a:r>
            <a:r>
              <a:rPr lang="ja-JP" altLang="en-US" sz="1050" dirty="0"/>
              <a:t>　　　　　　　　　　　　　　</a:t>
            </a:r>
            <a:r>
              <a:rPr lang="ja-JP" altLang="ja-JP" sz="1050" dirty="0"/>
              <a:t>　　　　　　ページ　</a:t>
            </a:r>
            <a:r>
              <a:rPr lang="ja-JP" altLang="en-US" sz="1050" dirty="0"/>
              <a:t>３</a:t>
            </a:r>
            <a:r>
              <a:rPr lang="ja-JP" altLang="ja-JP" sz="1050" dirty="0"/>
              <a:t>／　</a:t>
            </a:r>
          </a:p>
        </p:txBody>
      </p:sp>
    </p:spTree>
    <p:extLst>
      <p:ext uri="{BB962C8B-B14F-4D97-AF65-F5344CB8AC3E}">
        <p14:creationId xmlns:p14="http://schemas.microsoft.com/office/powerpoint/2010/main" val="1168620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2080814"/>
            <a:ext cx="8640000" cy="4345186"/>
          </a:xfrm>
          <a:ln>
            <a:solidFill>
              <a:schemeClr val="tx1"/>
            </a:solidFill>
          </a:ln>
        </p:spPr>
        <p:txBody>
          <a:bodyPr>
            <a:normAutofit/>
          </a:bodyPr>
          <a:lstStyle/>
          <a:p>
            <a:pPr marL="0" indent="0">
              <a:buNone/>
            </a:pPr>
            <a:r>
              <a:rPr lang="ja-JP" altLang="ja-JP" sz="1050" b="1" dirty="0"/>
              <a:t>＊ロボットの概要</a:t>
            </a:r>
            <a:r>
              <a:rPr lang="ja-JP" altLang="ja-JP" sz="1050" dirty="0"/>
              <a:t>（図などを使ってわかりやすく書いてください）</a:t>
            </a:r>
            <a:r>
              <a:rPr lang="ja-JP" altLang="en-US" sz="1050" dirty="0"/>
              <a:t>　オブジェクトが含まれる場合，機能・動作を明記すること</a:t>
            </a:r>
            <a:endParaRPr lang="en-US" altLang="ja-JP" sz="1050" dirty="0"/>
          </a:p>
          <a:p>
            <a:pPr marL="0" indent="0">
              <a:buNone/>
            </a:pPr>
            <a:endParaRPr lang="en-US" altLang="ja-JP" sz="1050" dirty="0"/>
          </a:p>
          <a:p>
            <a:pPr marL="0" indent="0">
              <a:buNone/>
            </a:pPr>
            <a:r>
              <a:rPr lang="ja-JP" altLang="en-US" sz="1050" dirty="0"/>
              <a:t>　</a:t>
            </a:r>
            <a:endParaRPr lang="en-US" altLang="ja-JP" sz="1050" dirty="0"/>
          </a:p>
          <a:p>
            <a:pPr marL="0" indent="0">
              <a:buNone/>
            </a:pP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ロボットアイデア用紙　　　</a:t>
            </a:r>
            <a:r>
              <a:rPr lang="ja-JP" altLang="en-US" sz="1050" dirty="0"/>
              <a:t>　　　　　　　　　　　　　　　</a:t>
            </a:r>
            <a:r>
              <a:rPr lang="ja-JP" altLang="ja-JP" sz="1050" dirty="0"/>
              <a:t>　　</a:t>
            </a:r>
            <a:r>
              <a:rPr lang="ja-JP" altLang="en-US" sz="1050" dirty="0"/>
              <a:t>レスキューロボットコンテスト　２０２４ </a:t>
            </a:r>
            <a:r>
              <a:rPr lang="ja-JP" altLang="ja-JP" sz="1050" dirty="0"/>
              <a:t>　</a:t>
            </a:r>
            <a:r>
              <a:rPr lang="ja-JP" altLang="en-US" sz="1050" dirty="0"/>
              <a:t>　　　　　　　　　　　　　　</a:t>
            </a:r>
            <a:r>
              <a:rPr lang="ja-JP" altLang="ja-JP" sz="1050" dirty="0"/>
              <a:t>　　　　　　ページ　</a:t>
            </a:r>
            <a:r>
              <a:rPr lang="ja-JP" altLang="en-US" sz="1050" dirty="0"/>
              <a:t>　</a:t>
            </a:r>
            <a:r>
              <a:rPr lang="ja-JP" altLang="ja-JP" sz="1050" dirty="0"/>
              <a:t>／　</a:t>
            </a:r>
          </a:p>
        </p:txBody>
      </p:sp>
      <p:sp>
        <p:nvSpPr>
          <p:cNvPr id="6" name="正方形/長方形 5"/>
          <p:cNvSpPr/>
          <p:nvPr/>
        </p:nvSpPr>
        <p:spPr>
          <a:xfrm>
            <a:off x="252000" y="1017958"/>
            <a:ext cx="4313788" cy="54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第　　号機　ロボット名（フリガナ）　　　　　　　　　　　　　　</a:t>
            </a:r>
            <a:endParaRPr lang="en-US" altLang="ja-JP" sz="1350" dirty="0">
              <a:solidFill>
                <a:schemeClr val="tx1"/>
              </a:solidFill>
            </a:endParaRPr>
          </a:p>
          <a:p>
            <a:r>
              <a:rPr lang="ja-JP" altLang="en-US" sz="1350" dirty="0">
                <a:solidFill>
                  <a:schemeClr val="tx1"/>
                </a:solidFill>
              </a:rPr>
              <a:t>　　　　　　　　　オブジェクト　　台　　</a:t>
            </a:r>
          </a:p>
        </p:txBody>
      </p:sp>
      <p:sp>
        <p:nvSpPr>
          <p:cNvPr id="7" name="正方形/長方形 6"/>
          <p:cNvSpPr/>
          <p:nvPr/>
        </p:nvSpPr>
        <p:spPr>
          <a:xfrm>
            <a:off x="4578212" y="1026000"/>
            <a:ext cx="4313788" cy="54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種類：　移動ロボット（通信　無線，有線，切替）</a:t>
            </a:r>
            <a:endParaRPr lang="en-US" altLang="ja-JP" sz="1350" dirty="0">
              <a:solidFill>
                <a:schemeClr val="tx1"/>
              </a:solidFill>
            </a:endParaRPr>
          </a:p>
          <a:p>
            <a:r>
              <a:rPr lang="ja-JP" altLang="en-US" sz="1350" dirty="0">
                <a:solidFill>
                  <a:schemeClr val="tx1"/>
                </a:solidFill>
              </a:rPr>
              <a:t>　　　　　　オブジェクト（緊急停止スイッチ　あり，なし） 　　</a:t>
            </a:r>
          </a:p>
        </p:txBody>
      </p:sp>
      <p:sp>
        <p:nvSpPr>
          <p:cNvPr id="8" name="正方形/長方形 7"/>
          <p:cNvSpPr/>
          <p:nvPr/>
        </p:nvSpPr>
        <p:spPr>
          <a:xfrm>
            <a:off x="252000" y="1564940"/>
            <a:ext cx="8640000" cy="5158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a:t>
            </a:r>
            <a:r>
              <a:rPr lang="ja-JP" altLang="en-US" sz="1050" dirty="0">
                <a:solidFill>
                  <a:schemeClr val="tx1"/>
                </a:solidFill>
              </a:rPr>
              <a:t>ロボットの重要な機能　</a:t>
            </a:r>
            <a:r>
              <a:rPr lang="ja-JP" altLang="ja-JP" sz="1050" dirty="0">
                <a:solidFill>
                  <a:schemeClr val="tx1"/>
                </a:solidFill>
              </a:rPr>
              <a:t>（箇条書きで２つ，具体的に示してください）</a:t>
            </a:r>
            <a:endParaRPr lang="en-US" altLang="ja-JP" sz="1050" dirty="0">
              <a:solidFill>
                <a:schemeClr val="tx1"/>
              </a:solidFill>
            </a:endParaRPr>
          </a:p>
          <a:p>
            <a:r>
              <a:rPr lang="ja-JP" altLang="en-US" sz="1050" dirty="0">
                <a:solidFill>
                  <a:schemeClr val="tx1"/>
                </a:solidFill>
              </a:rPr>
              <a:t>　　・</a:t>
            </a:r>
            <a:endParaRPr lang="en-US" altLang="ja-JP" sz="1050" dirty="0">
              <a:solidFill>
                <a:schemeClr val="tx1"/>
              </a:solidFill>
            </a:endParaRPr>
          </a:p>
          <a:p>
            <a:r>
              <a:rPr lang="ja-JP" altLang="en-US" sz="1050" dirty="0">
                <a:solidFill>
                  <a:schemeClr val="tx1"/>
                </a:solidFill>
              </a:rPr>
              <a:t>　　・　　</a:t>
            </a:r>
          </a:p>
        </p:txBody>
      </p:sp>
    </p:spTree>
    <p:extLst>
      <p:ext uri="{BB962C8B-B14F-4D97-AF65-F5344CB8AC3E}">
        <p14:creationId xmlns:p14="http://schemas.microsoft.com/office/powerpoint/2010/main" val="155187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Autofit/>
          </a:bodyPr>
          <a:lstStyle/>
          <a:p>
            <a:pPr marL="0" indent="0">
              <a:buNone/>
            </a:pPr>
            <a:r>
              <a:rPr lang="ja-JP" altLang="ja-JP" sz="1050" b="1" dirty="0"/>
              <a:t>参加申込書記入に関する留意事項</a:t>
            </a:r>
            <a:endParaRPr lang="en-US" altLang="ja-JP" sz="1050" b="1" dirty="0"/>
          </a:p>
          <a:p>
            <a:pPr marL="0" indent="0">
              <a:buNone/>
            </a:pPr>
            <a:r>
              <a:rPr lang="ja-JP" altLang="ja-JP" sz="1050" b="1" dirty="0"/>
              <a:t>○一般的な事項</a:t>
            </a:r>
            <a:endParaRPr lang="ja-JP" altLang="ja-JP" sz="1050" dirty="0"/>
          </a:p>
          <a:p>
            <a:pPr marL="0" indent="0">
              <a:buNone/>
            </a:pPr>
            <a:r>
              <a:rPr lang="ja-JP" altLang="ja-JP" sz="1050" dirty="0"/>
              <a:t>・参加申込書のチーム紹介用紙とロボットアイデア用紙は，</a:t>
            </a:r>
            <a:r>
              <a:rPr lang="en-US" altLang="ja-JP" sz="1050" dirty="0"/>
              <a:t>6</a:t>
            </a:r>
            <a:r>
              <a:rPr lang="ja-JP" altLang="en-US" sz="1050" dirty="0"/>
              <a:t>月上旬に</a:t>
            </a:r>
            <a:r>
              <a:rPr lang="ja-JP" altLang="ja-JP" sz="1050" dirty="0"/>
              <a:t>公開する予定です．</a:t>
            </a:r>
          </a:p>
          <a:p>
            <a:pPr marL="0" indent="0">
              <a:buNone/>
            </a:pPr>
            <a:r>
              <a:rPr lang="ja-JP" altLang="ja-JP" sz="1050" dirty="0"/>
              <a:t>・レスコンチーム向けページ公式ウェブサイト　</a:t>
            </a:r>
            <a:r>
              <a:rPr lang="en-US" altLang="ja-JP" sz="1050" dirty="0"/>
              <a:t> </a:t>
            </a:r>
            <a:r>
              <a:rPr lang="en-US" altLang="ja-JP" sz="1050" dirty="0">
                <a:hlinkClick r:id="rId2"/>
              </a:rPr>
              <a:t>https://www.rescue-robot-contest.org/forTeam/contest-2023/shoruishinsa/ouboshiryou</a:t>
            </a:r>
            <a:r>
              <a:rPr lang="ja-JP" altLang="en-US" sz="1050" dirty="0"/>
              <a:t> </a:t>
            </a:r>
            <a:r>
              <a:rPr lang="ja-JP" altLang="ja-JP" sz="1050" dirty="0"/>
              <a:t>にて</a:t>
            </a:r>
            <a:r>
              <a:rPr lang="ja-JP" altLang="en-US" sz="1050" dirty="0"/>
              <a:t>レスキューロボットコンテスト２０２３</a:t>
            </a:r>
            <a:r>
              <a:rPr lang="ja-JP" altLang="ja-JP" sz="1050" dirty="0"/>
              <a:t>出場チームの応募書類を公開しています．</a:t>
            </a:r>
            <a:br>
              <a:rPr lang="en-US" altLang="ja-JP" sz="1050" dirty="0"/>
            </a:br>
            <a:r>
              <a:rPr lang="en-US" altLang="ja-JP" sz="1050" dirty="0"/>
              <a:t>HOME</a:t>
            </a:r>
            <a:r>
              <a:rPr lang="ja-JP" altLang="ja-JP" sz="1050" dirty="0"/>
              <a:t>＞</a:t>
            </a:r>
            <a:r>
              <a:rPr lang="ja-JP" altLang="en-US" sz="1050" dirty="0"/>
              <a:t>レスコン２０２３</a:t>
            </a:r>
            <a:r>
              <a:rPr lang="ja-JP" altLang="ja-JP" sz="1050" dirty="0"/>
              <a:t>＞</a:t>
            </a:r>
            <a:r>
              <a:rPr lang="en-US" altLang="ja-JP" sz="1050" dirty="0"/>
              <a:t> </a:t>
            </a:r>
            <a:r>
              <a:rPr lang="ja-JP" altLang="ja-JP" sz="1050" dirty="0"/>
              <a:t>書類審査＞</a:t>
            </a:r>
            <a:r>
              <a:rPr lang="en-US" altLang="ja-JP" sz="1050" dirty="0"/>
              <a:t> </a:t>
            </a:r>
            <a:r>
              <a:rPr lang="ja-JP" altLang="ja-JP" sz="1050" dirty="0"/>
              <a:t>応募書類公開</a:t>
            </a:r>
            <a:br>
              <a:rPr lang="en-US" altLang="ja-JP" sz="1050" dirty="0"/>
            </a:br>
            <a:r>
              <a:rPr lang="ja-JP" altLang="ja-JP" sz="1050" dirty="0"/>
              <a:t>（注：公開している応募書類には今回の募集要項や規定に適していない書類もあります．記入に際しては，今回の募集要項，規定，ならびにこの留意事項を厳守してください．）</a:t>
            </a:r>
          </a:p>
          <a:p>
            <a:pPr marL="0" indent="0">
              <a:buNone/>
            </a:pPr>
            <a:r>
              <a:rPr lang="ja-JP" altLang="ja-JP" sz="1050" dirty="0"/>
              <a:t>・文字や図などが判読できるように十分留意してください（特にスキャナで読み込む場合）．</a:t>
            </a:r>
          </a:p>
          <a:p>
            <a:pPr marL="0" indent="0">
              <a:buNone/>
            </a:pPr>
            <a:r>
              <a:rPr lang="ja-JP" altLang="ja-JP" sz="1050" dirty="0"/>
              <a:t>・チーム名やロボット名は，公序良俗に反しないように命名してください．また，ウェブページやチラシ・ポスターなどをコンピュータで作成するため，特殊な文字は受け付けることができません．また，チーム名やロボット名は原則として申し込み後の変更はできません．ただし，実行委員会が不適当と判断した場合は変更をお願いする場合があります．</a:t>
            </a:r>
          </a:p>
          <a:p>
            <a:pPr marL="0" indent="0">
              <a:buNone/>
            </a:pPr>
            <a:r>
              <a:rPr lang="ja-JP" altLang="ja-JP" sz="1050" dirty="0"/>
              <a:t>・</a:t>
            </a:r>
            <a:r>
              <a:rPr lang="ja-JP" altLang="en-US" sz="1050" dirty="0"/>
              <a:t>応募に関する</a:t>
            </a:r>
            <a:r>
              <a:rPr lang="ja-JP" altLang="ja-JP" sz="1050" dirty="0"/>
              <a:t>質問等は，連絡先</a:t>
            </a:r>
            <a:r>
              <a:rPr lang="en-US" altLang="ja-JP" sz="1050" dirty="0"/>
              <a:t>E-mail</a:t>
            </a:r>
            <a:r>
              <a:rPr lang="ja-JP" altLang="ja-JP" sz="1050" dirty="0"/>
              <a:t>　</a:t>
            </a:r>
            <a:r>
              <a:rPr lang="en-US" altLang="ja-JP" sz="1050" dirty="0"/>
              <a:t>(office@rescue-robot-contest.org)</a:t>
            </a:r>
            <a:r>
              <a:rPr lang="ja-JP" altLang="ja-JP" sz="1050" dirty="0" err="1"/>
              <a:t>にて</a:t>
            </a:r>
            <a:r>
              <a:rPr lang="ja-JP" altLang="ja-JP" sz="1050" dirty="0"/>
              <a:t>受け付けます．ただし，回答に時間がかかる場合がありますので，応募に直接かかわる質問は応募締め切りの</a:t>
            </a:r>
            <a:r>
              <a:rPr lang="en-US" altLang="ja-JP" sz="1050" dirty="0"/>
              <a:t>2</a:t>
            </a:r>
            <a:r>
              <a:rPr lang="ja-JP" altLang="ja-JP" sz="1050" dirty="0"/>
              <a:t>週間前です．</a:t>
            </a:r>
            <a:endParaRPr lang="en-US" altLang="ja-JP" sz="1050" dirty="0"/>
          </a:p>
          <a:p>
            <a:pPr marL="0" indent="0">
              <a:buNone/>
            </a:pPr>
            <a:endParaRPr lang="ja-JP" altLang="ja-JP" sz="1050" dirty="0"/>
          </a:p>
          <a:p>
            <a:pPr marL="0" indent="0">
              <a:buNone/>
            </a:pPr>
            <a:r>
              <a:rPr lang="en-US" altLang="ja-JP" sz="1050" dirty="0"/>
              <a:t> </a:t>
            </a:r>
            <a:r>
              <a:rPr lang="ja-JP" altLang="ja-JP" sz="1050" b="1" dirty="0"/>
              <a:t>○チーム情報用紙（</a:t>
            </a:r>
            <a:r>
              <a:rPr lang="en-US" altLang="ja-JP" sz="1050" b="1" dirty="0"/>
              <a:t>moushikomi2024 hyoshi.xlsx</a:t>
            </a:r>
            <a:r>
              <a:rPr lang="ja-JP" altLang="ja-JP" sz="1050" b="1" dirty="0"/>
              <a:t>）</a:t>
            </a:r>
            <a:endParaRPr lang="ja-JP" altLang="ja-JP" sz="1050" dirty="0"/>
          </a:p>
          <a:p>
            <a:pPr marL="0" indent="0">
              <a:buNone/>
            </a:pPr>
            <a:r>
              <a:rPr lang="ja-JP" altLang="ja-JP" sz="1050" dirty="0"/>
              <a:t>・「入力用」シートを開き，必要事項をもれなく入力してください．</a:t>
            </a:r>
          </a:p>
          <a:p>
            <a:pPr marL="0" indent="0">
              <a:buNone/>
            </a:pPr>
            <a:r>
              <a:rPr lang="ja-JP" altLang="en-US" sz="1050" dirty="0"/>
              <a:t>・チーム情報用紙はエクセル形式のまま提出してください．チーム情報用紙（１ページ目）をチーム紹介用紙（</a:t>
            </a:r>
            <a:r>
              <a:rPr lang="en-US" altLang="ja-JP" sz="1050" dirty="0"/>
              <a:t>2</a:t>
            </a:r>
            <a:r>
              <a:rPr lang="ja-JP" altLang="en-US" sz="1050" dirty="0"/>
              <a:t>ページ目以降）などと同じファイル形式にしないでください．</a:t>
            </a:r>
          </a:p>
          <a:p>
            <a:pPr marL="0" indent="0">
              <a:buNone/>
            </a:pPr>
            <a:r>
              <a:rPr lang="ja-JP" altLang="en-US" sz="1050" dirty="0"/>
              <a:t>・「チーム名」は１０文字以内，フリガナで２０文字以内とし，呼びやすい名前にしてください．</a:t>
            </a:r>
          </a:p>
          <a:p>
            <a:pPr marL="0" indent="0">
              <a:buNone/>
            </a:pPr>
            <a:r>
              <a:rPr lang="ja-JP" altLang="ja-JP" sz="1050" dirty="0"/>
              <a:t>・</a:t>
            </a:r>
            <a:r>
              <a:rPr lang="ja-JP" altLang="en-US" sz="1050" dirty="0"/>
              <a:t>「</a:t>
            </a:r>
            <a:r>
              <a:rPr lang="ja-JP" altLang="ja-JP" sz="1050" dirty="0"/>
              <a:t>団体名</a:t>
            </a:r>
            <a:r>
              <a:rPr lang="ja-JP" altLang="en-US" sz="1050" dirty="0"/>
              <a:t>」</a:t>
            </a:r>
            <a:r>
              <a:rPr lang="ja-JP" altLang="ja-JP" sz="1050" dirty="0"/>
              <a:t>は，（所属団体名）のみ，または（所属機関）（所属団体名）で構成してください．後者の例は，「○○大学 △△研究会」，「○○高校 ××学科」です．「○○大学 △△学部 ××研究会」のような三つ以上の所属が並ぶことは認めません．また，教育機関については，工業高等専門学校は「高専」，高等学校は「高校」と表記してください．機関名，部署名，団体名などの区切りには半角スペースを用いてください．</a:t>
            </a:r>
            <a:endParaRPr lang="en-US" altLang="ja-JP" sz="1050" dirty="0"/>
          </a:p>
          <a:p>
            <a:pPr marL="0" indent="0">
              <a:buNone/>
            </a:pPr>
            <a:r>
              <a:rPr lang="ja-JP" altLang="en-US" sz="1050" dirty="0"/>
              <a:t>・過去にレスコンに出場しているチームは，前回の団体名を参考にしてください．</a:t>
            </a:r>
            <a:endParaRPr lang="ja-JP" altLang="ja-JP" sz="1050" dirty="0"/>
          </a:p>
          <a:p>
            <a:pPr marL="0" indent="0">
              <a:buNone/>
            </a:pPr>
            <a:r>
              <a:rPr lang="ja-JP" altLang="ja-JP" sz="1050" dirty="0"/>
              <a:t>・「所属」に会社名や学校名を書く場合は所属部署や学科までご記入ください．</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参加申込書記入に関する留意事項　</a:t>
            </a:r>
            <a:r>
              <a:rPr lang="ja-JP" altLang="en-US" sz="1050" dirty="0"/>
              <a:t>　　　　　　　　　</a:t>
            </a:r>
            <a:r>
              <a:rPr lang="ja-JP" altLang="ja-JP" sz="1050" dirty="0"/>
              <a:t>　　</a:t>
            </a:r>
            <a:r>
              <a:rPr lang="ja-JP" altLang="en-US" sz="1050" dirty="0"/>
              <a:t>レスキューロボットコンテスト　２０２４ </a:t>
            </a:r>
            <a:r>
              <a:rPr lang="ja-JP" altLang="ja-JP" sz="1050" dirty="0"/>
              <a:t>　</a:t>
            </a:r>
            <a:r>
              <a:rPr lang="ja-JP" altLang="en-US" sz="1050" dirty="0"/>
              <a:t>　　　　　　　　　　　　　　</a:t>
            </a:r>
            <a:r>
              <a:rPr lang="ja-JP" altLang="ja-JP" sz="1050" dirty="0"/>
              <a:t>　　　　　　ページ　</a:t>
            </a:r>
            <a:r>
              <a:rPr lang="ja-JP" altLang="en-US" sz="1050" dirty="0"/>
              <a:t>１</a:t>
            </a:r>
            <a:r>
              <a:rPr lang="ja-JP" altLang="ja-JP" sz="1050" dirty="0"/>
              <a:t>／</a:t>
            </a:r>
            <a:r>
              <a:rPr lang="ja-JP" altLang="en-US" sz="1050" dirty="0"/>
              <a:t>５</a:t>
            </a:r>
            <a:r>
              <a:rPr lang="ja-JP" altLang="ja-JP" sz="1050" dirty="0"/>
              <a:t>　</a:t>
            </a:r>
          </a:p>
        </p:txBody>
      </p:sp>
    </p:spTree>
    <p:extLst>
      <p:ext uri="{BB962C8B-B14F-4D97-AF65-F5344CB8AC3E}">
        <p14:creationId xmlns:p14="http://schemas.microsoft.com/office/powerpoint/2010/main" val="1039498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66482"/>
            <a:ext cx="8640000" cy="5659518"/>
          </a:xfrm>
          <a:ln>
            <a:solidFill>
              <a:schemeClr val="tx1"/>
            </a:solidFill>
          </a:ln>
        </p:spPr>
        <p:txBody>
          <a:bodyPr>
            <a:normAutofit/>
          </a:bodyPr>
          <a:lstStyle/>
          <a:p>
            <a:pPr marL="0" indent="0">
              <a:buNone/>
            </a:pPr>
            <a:r>
              <a:rPr lang="ja-JP" altLang="ja-JP" sz="1050" dirty="0"/>
              <a:t>・キャプテンは原則としてコンテスト終了まで変更できません．</a:t>
            </a:r>
          </a:p>
          <a:p>
            <a:pPr marL="0" indent="0">
              <a:buNone/>
            </a:pPr>
            <a:r>
              <a:rPr lang="ja-JP" altLang="ja-JP" sz="1050" dirty="0"/>
              <a:t>・教育機関所属のチームの場合，チーム責任者</a:t>
            </a:r>
            <a:r>
              <a:rPr lang="ja-JP" altLang="en-US" sz="1050" dirty="0"/>
              <a:t>は</a:t>
            </a:r>
            <a:r>
              <a:rPr lang="ja-JP" altLang="ja-JP" sz="1050" dirty="0"/>
              <a:t>必ず教職員を登録してください．</a:t>
            </a:r>
            <a:endParaRPr lang="ja-JP" altLang="ja-JP" sz="1050" strike="sngStrike" dirty="0">
              <a:solidFill>
                <a:srgbClr val="FF0000"/>
              </a:solidFill>
            </a:endParaRPr>
          </a:p>
          <a:p>
            <a:pPr marL="0" indent="0">
              <a:buNone/>
            </a:pPr>
            <a:r>
              <a:rPr lang="ja-JP" altLang="ja-JP" sz="1050" dirty="0"/>
              <a:t>・</a:t>
            </a:r>
            <a:r>
              <a:rPr lang="ja-JP" altLang="en-US" sz="1050" dirty="0"/>
              <a:t>「</a:t>
            </a:r>
            <a:r>
              <a:rPr lang="ja-JP" altLang="ja-JP" sz="1050" dirty="0"/>
              <a:t>年齢</a:t>
            </a:r>
            <a:r>
              <a:rPr lang="ja-JP" altLang="en-US" sz="1050" dirty="0"/>
              <a:t>」</a:t>
            </a:r>
            <a:r>
              <a:rPr lang="ja-JP" altLang="ja-JP" sz="1050" dirty="0"/>
              <a:t>は申し込み時点の年齢を記入してください．</a:t>
            </a:r>
            <a:r>
              <a:rPr lang="ja-JP" altLang="en-US" sz="1050" dirty="0"/>
              <a:t>チーム責任者が教職員の場合，申込時点でキャプテンが高校生（高専</a:t>
            </a:r>
            <a:r>
              <a:rPr lang="en-US" altLang="ja-JP" sz="1050" dirty="0"/>
              <a:t>3</a:t>
            </a:r>
            <a:r>
              <a:rPr lang="ja-JP" altLang="en-US" sz="1050" dirty="0"/>
              <a:t>年生）以下の場合は，郵便番号，住所，緊急連絡用携帯番号の登録は任意とします．</a:t>
            </a:r>
            <a:endParaRPr lang="en-US" altLang="ja-JP" sz="1050" dirty="0"/>
          </a:p>
          <a:p>
            <a:pPr marL="0" indent="0">
              <a:buNone/>
            </a:pPr>
            <a:r>
              <a:rPr lang="ja-JP" altLang="ja-JP" sz="1050" dirty="0"/>
              <a:t>・</a:t>
            </a:r>
            <a:r>
              <a:rPr lang="ja-JP" altLang="en-US" sz="1050" dirty="0"/>
              <a:t>「</a:t>
            </a:r>
            <a:r>
              <a:rPr lang="ja-JP" altLang="ja-JP" sz="1050" dirty="0"/>
              <a:t>緊急連絡用携帯電話番号</a:t>
            </a:r>
            <a:r>
              <a:rPr lang="ja-JP" altLang="en-US" sz="1050" dirty="0"/>
              <a:t>」</a:t>
            </a:r>
            <a:r>
              <a:rPr lang="ja-JP" altLang="ja-JP" sz="1050" dirty="0"/>
              <a:t>は，競技会の直前などの緊急連絡に使いますので，チームに至急連絡の取ることのできる番号を書いてください．</a:t>
            </a:r>
            <a:endParaRPr lang="ja-JP" altLang="ja-JP" sz="1050" strike="sngStrike" dirty="0">
              <a:solidFill>
                <a:srgbClr val="FF0000"/>
              </a:solidFill>
            </a:endParaRPr>
          </a:p>
          <a:p>
            <a:pPr marL="0" indent="0">
              <a:buNone/>
            </a:pPr>
            <a:r>
              <a:rPr lang="ja-JP" altLang="ja-JP" sz="1050" dirty="0"/>
              <a:t>・チームで共有するメールアドレスを利用する場合には，キャプテンのメールアドレスとして記入してください．</a:t>
            </a:r>
          </a:p>
          <a:p>
            <a:pPr marL="0" indent="0">
              <a:buNone/>
            </a:pPr>
            <a:r>
              <a:rPr lang="ja-JP" altLang="en-US" sz="1050" dirty="0"/>
              <a:t>・キャプテンとチーム責任者が同一人物の場合は，第</a:t>
            </a:r>
            <a:r>
              <a:rPr lang="en-US" altLang="ja-JP" sz="1050" dirty="0"/>
              <a:t>2</a:t>
            </a:r>
            <a:r>
              <a:rPr lang="ja-JP" altLang="en-US" sz="1050" dirty="0"/>
              <a:t>連絡先を記入ください．</a:t>
            </a:r>
            <a:endParaRPr lang="en-US" altLang="ja-JP" sz="1050" dirty="0"/>
          </a:p>
          <a:p>
            <a:pPr marL="0" indent="0">
              <a:buNone/>
            </a:pPr>
            <a:r>
              <a:rPr lang="ja-JP" altLang="en-US" sz="1050" dirty="0"/>
              <a:t>・「送付先」には，実行委員会からの送付物，</a:t>
            </a:r>
            <a:r>
              <a:rPr lang="ja-JP" altLang="ja-JP" sz="1050" dirty="0"/>
              <a:t>採択された場合</a:t>
            </a:r>
            <a:r>
              <a:rPr lang="ja-JP" altLang="en-US" sz="1050" dirty="0"/>
              <a:t>は</a:t>
            </a:r>
            <a:r>
              <a:rPr lang="ja-JP" altLang="ja-JP" sz="1050" dirty="0"/>
              <a:t>貸与機器</a:t>
            </a:r>
            <a:r>
              <a:rPr lang="ja-JP" altLang="en-US" sz="1050" dirty="0"/>
              <a:t>等</a:t>
            </a:r>
            <a:r>
              <a:rPr lang="ja-JP" altLang="ja-JP" sz="1050" dirty="0"/>
              <a:t>を送付します．</a:t>
            </a:r>
            <a:endParaRPr lang="en-US" altLang="ja-JP" sz="1050" dirty="0"/>
          </a:p>
          <a:p>
            <a:pPr marL="0" indent="0">
              <a:buNone/>
            </a:pPr>
            <a:r>
              <a:rPr lang="ja-JP" altLang="ja-JP" sz="1050" dirty="0"/>
              <a:t>・</a:t>
            </a:r>
            <a:r>
              <a:rPr lang="ja-JP" altLang="en-US" sz="1050" dirty="0"/>
              <a:t>「</a:t>
            </a:r>
            <a:r>
              <a:rPr lang="ja-JP" altLang="ja-JP" sz="1050" dirty="0"/>
              <a:t>チームサポート</a:t>
            </a:r>
            <a:r>
              <a:rPr lang="ja-JP" altLang="en-US" sz="1050" dirty="0"/>
              <a:t>」及び「課題フィールド準備用製作補助費」</a:t>
            </a:r>
            <a:r>
              <a:rPr lang="ja-JP" altLang="ja-JP" sz="1050" dirty="0"/>
              <a:t>を希望する場合には</a:t>
            </a:r>
            <a:r>
              <a:rPr lang="ja-JP" altLang="en-US" sz="1050" dirty="0"/>
              <a:t>，</a:t>
            </a:r>
            <a:r>
              <a:rPr lang="ja-JP" altLang="ja-JP" sz="1050" dirty="0"/>
              <a:t>希望欄を選択してください．</a:t>
            </a:r>
            <a:r>
              <a:rPr lang="ja-JP" altLang="en-US" sz="1050" dirty="0"/>
              <a:t>希望するを選択したチームは，別紙「課題フィールド準備用製作補助費請求書」をご提出ください．</a:t>
            </a:r>
            <a:endParaRPr lang="ja-JP" altLang="ja-JP" sz="1050" dirty="0"/>
          </a:p>
          <a:p>
            <a:pPr marL="0" indent="0">
              <a:buNone/>
            </a:pPr>
            <a:r>
              <a:rPr lang="ja-JP" altLang="ja-JP" sz="1050" dirty="0"/>
              <a:t>・</a:t>
            </a:r>
            <a:r>
              <a:rPr lang="ja-JP" altLang="en-US" sz="1050" dirty="0"/>
              <a:t>「移動</a:t>
            </a:r>
            <a:r>
              <a:rPr lang="ja-JP" altLang="ja-JP" sz="1050" dirty="0"/>
              <a:t>ロボットの機数</a:t>
            </a:r>
            <a:r>
              <a:rPr lang="ja-JP" altLang="en-US" sz="1050" dirty="0"/>
              <a:t>」</a:t>
            </a:r>
            <a:r>
              <a:rPr lang="ja-JP" altLang="ja-JP" sz="1050" dirty="0"/>
              <a:t>を記入してください．なお，ロボットアイデア用紙の枚数（機数）と齟齬がある場合は，少ないほうの機数として扱います．</a:t>
            </a:r>
            <a:endParaRPr lang="en-US" altLang="ja-JP" sz="1050" dirty="0"/>
          </a:p>
          <a:p>
            <a:pPr marL="0" indent="0">
              <a:buNone/>
            </a:pPr>
            <a:r>
              <a:rPr lang="ja-JP" altLang="ja-JP" sz="1050" dirty="0"/>
              <a:t>・本選に向けて出発するときの最寄りの鉄道駅を記入してください．スケジュール策定の際の参考にいたします．鉄道以外の手段を用いる場合についても実行委員会としては最寄りの鉄道駅を基準といたしますので，ご了承ください．</a:t>
            </a:r>
            <a:endParaRPr lang="en-US" altLang="ja-JP" sz="1050" dirty="0"/>
          </a:p>
          <a:p>
            <a:pPr marL="0" indent="0">
              <a:buNone/>
            </a:pPr>
            <a:r>
              <a:rPr lang="ja-JP" altLang="ja-JP" sz="1050" dirty="0"/>
              <a:t>・レスコンウェブサイト等からチームのウェブページへのリンクを希望する場合には</a:t>
            </a:r>
            <a:r>
              <a:rPr lang="en-US" altLang="ja-JP" sz="1050" dirty="0"/>
              <a:t>URL</a:t>
            </a:r>
            <a:r>
              <a:rPr lang="ja-JP" altLang="ja-JP" sz="1050" dirty="0"/>
              <a:t>を記入してください</a:t>
            </a:r>
            <a:r>
              <a:rPr lang="ja-JP" altLang="en-US" sz="1050" dirty="0"/>
              <a:t>．また，</a:t>
            </a:r>
            <a:r>
              <a:rPr lang="en-US" altLang="ja-JP" sz="1050" dirty="0"/>
              <a:t>X(</a:t>
            </a:r>
            <a:r>
              <a:rPr lang="ja-JP" altLang="en-US" sz="1050" dirty="0"/>
              <a:t>旧 </a:t>
            </a:r>
            <a:r>
              <a:rPr lang="en-US" altLang="ja-JP" sz="1050" dirty="0"/>
              <a:t>Twitter)</a:t>
            </a:r>
            <a:r>
              <a:rPr lang="ja-JP" altLang="en-US" sz="1050" dirty="0" err="1"/>
              <a:t>，</a:t>
            </a:r>
            <a:r>
              <a:rPr lang="en-US" altLang="ja-JP" sz="1050" dirty="0"/>
              <a:t>Facebook</a:t>
            </a:r>
            <a:r>
              <a:rPr lang="ja-JP" altLang="en-US" sz="1050" dirty="0"/>
              <a:t>，</a:t>
            </a:r>
            <a:r>
              <a:rPr lang="en-US" altLang="ja-JP" sz="1050" dirty="0"/>
              <a:t>Instagram</a:t>
            </a:r>
            <a:r>
              <a:rPr lang="ja-JP" altLang="en-US" sz="1050" dirty="0"/>
              <a:t>の引用やリツイートを希望する場合はユーザ名などを記入してください．ただし，引用やリツイートを保証するものではございません．</a:t>
            </a:r>
            <a:endParaRPr lang="en-US" altLang="ja-JP" sz="1050" dirty="0"/>
          </a:p>
          <a:p>
            <a:pPr marL="0" indent="0">
              <a:buNone/>
            </a:pPr>
            <a:r>
              <a:rPr lang="ja-JP" altLang="en-US" sz="1050" dirty="0"/>
              <a:t>・応募書類の内容は，レスコン事業に関わる</a:t>
            </a:r>
            <a:r>
              <a:rPr lang="en-US" altLang="ja-JP" sz="1050" dirty="0"/>
              <a:t>PR</a:t>
            </a:r>
            <a:r>
              <a:rPr lang="ja-JP" altLang="en-US" sz="1050" dirty="0"/>
              <a:t>（ポスター，</a:t>
            </a:r>
            <a:r>
              <a:rPr lang="en-US" altLang="ja-JP" sz="1050" dirty="0"/>
              <a:t>HP</a:t>
            </a:r>
            <a:r>
              <a:rPr lang="ja-JP" altLang="en-US" sz="1050" dirty="0"/>
              <a:t>等）に使用する事があります．</a:t>
            </a:r>
            <a:endParaRPr lang="en-US" altLang="ja-JP" sz="1050" dirty="0"/>
          </a:p>
          <a:p>
            <a:pPr marL="0" indent="0">
              <a:buNone/>
            </a:pPr>
            <a:r>
              <a:rPr lang="ja-JP" altLang="ja-JP" sz="1050" dirty="0"/>
              <a:t>・チームへの連絡は</a:t>
            </a:r>
            <a:r>
              <a:rPr lang="ja-JP" altLang="en-US" sz="1050" dirty="0"/>
              <a:t>，</a:t>
            </a:r>
            <a:r>
              <a:rPr lang="ja-JP" altLang="ja-JP" sz="1050" dirty="0"/>
              <a:t>キャプテンおよびチーム責任者を通して電子メールによる連絡を</a:t>
            </a:r>
            <a:r>
              <a:rPr lang="ja-JP" altLang="en-US" sz="1050" dirty="0"/>
              <a:t>行います．</a:t>
            </a:r>
            <a:r>
              <a:rPr lang="ja-JP" altLang="ja-JP" sz="1050" dirty="0"/>
              <a:t>電子メールアドレスを正確にご記入ください．</a:t>
            </a:r>
          </a:p>
          <a:p>
            <a:pPr marL="0" indent="0">
              <a:buNone/>
            </a:pPr>
            <a:r>
              <a:rPr lang="ja-JP" altLang="ja-JP" sz="1050" dirty="0"/>
              <a:t>・採択された場合，連絡先に選択されたキャプテンおよびチーム責任者の電子メールアドレスがチーム連絡用のメーリングリストに登録されます．</a:t>
            </a:r>
          </a:p>
          <a:p>
            <a:pPr marL="0" indent="0">
              <a:buNone/>
            </a:pPr>
            <a:r>
              <a:rPr lang="ja-JP" altLang="ja-JP" sz="1050" dirty="0"/>
              <a:t>・チームから実行委員会へ電子メールで連絡する場合は，参加申込書に記載されたキャプテンまたはチーム責任者の電子メールアドレスから連絡するようにしてください． </a:t>
            </a:r>
            <a:endParaRPr lang="en-US" altLang="ja-JP" sz="1050" dirty="0"/>
          </a:p>
          <a:p>
            <a:pPr marL="0" indent="0">
              <a:buNone/>
            </a:pPr>
            <a:r>
              <a:rPr lang="ja-JP" altLang="ja-JP" sz="1050" dirty="0"/>
              <a:t>・電話連絡は基本的に平日の昼間（９時～１７時まで）に行いますので，キャプテンまたはチーム責任者の電話番号は，その時間帯に連絡できる番号をご記入ください．</a:t>
            </a:r>
            <a:endParaRPr lang="en-US" altLang="ja-JP" sz="1050" dirty="0"/>
          </a:p>
          <a:p>
            <a:pPr marL="0" indent="0">
              <a:buNone/>
            </a:pPr>
            <a:r>
              <a:rPr lang="ja-JP" altLang="ja-JP" sz="1050" dirty="0"/>
              <a:t>・応募時に記入した住所</a:t>
            </a:r>
            <a:r>
              <a:rPr lang="ja-JP" altLang="en-US" sz="1050" dirty="0"/>
              <a:t>，メールアドレス</a:t>
            </a:r>
            <a:r>
              <a:rPr lang="ja-JP" altLang="ja-JP" sz="1050" dirty="0"/>
              <a:t>等に変更が発生した場合は早急に実行委員会までご連絡ください．</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参加申込書記入に関する留意事項　</a:t>
            </a:r>
            <a:r>
              <a:rPr lang="ja-JP" altLang="en-US" sz="1050" dirty="0"/>
              <a:t>　　　　　　　　　</a:t>
            </a:r>
            <a:r>
              <a:rPr lang="ja-JP" altLang="ja-JP" sz="1050" dirty="0"/>
              <a:t>　　</a:t>
            </a:r>
            <a:r>
              <a:rPr lang="ja-JP" altLang="en-US" sz="1050" dirty="0"/>
              <a:t>レスキューロボットコンテスト　２０２４ </a:t>
            </a:r>
            <a:r>
              <a:rPr lang="ja-JP" altLang="ja-JP" sz="1050" dirty="0"/>
              <a:t>　</a:t>
            </a:r>
            <a:r>
              <a:rPr lang="ja-JP" altLang="en-US" sz="1050" dirty="0"/>
              <a:t>　　　　　　　　　　　　　　</a:t>
            </a:r>
            <a:r>
              <a:rPr lang="ja-JP" altLang="ja-JP" sz="1050" dirty="0"/>
              <a:t>　　　　　　ページ　</a:t>
            </a:r>
            <a:r>
              <a:rPr lang="ja-JP" altLang="en-US" sz="1050" dirty="0"/>
              <a:t>２</a:t>
            </a:r>
            <a:r>
              <a:rPr lang="ja-JP" altLang="ja-JP" sz="1050" dirty="0"/>
              <a:t>／</a:t>
            </a:r>
            <a:r>
              <a:rPr lang="ja-JP" altLang="en-US" sz="1050" dirty="0"/>
              <a:t>５</a:t>
            </a:r>
            <a:r>
              <a:rPr lang="ja-JP" altLang="ja-JP" sz="1050" dirty="0"/>
              <a:t>　</a:t>
            </a:r>
          </a:p>
        </p:txBody>
      </p:sp>
    </p:spTree>
    <p:extLst>
      <p:ext uri="{BB962C8B-B14F-4D97-AF65-F5344CB8AC3E}">
        <p14:creationId xmlns:p14="http://schemas.microsoft.com/office/powerpoint/2010/main" val="3639060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endParaRPr lang="ja-JP" altLang="ja-JP" sz="1050" dirty="0"/>
          </a:p>
          <a:p>
            <a:pPr marL="0" indent="0">
              <a:buNone/>
            </a:pPr>
            <a:r>
              <a:rPr lang="en-US" altLang="ja-JP" sz="1050" dirty="0"/>
              <a:t> </a:t>
            </a:r>
            <a:r>
              <a:rPr lang="ja-JP" altLang="ja-JP" sz="1050" b="1" dirty="0"/>
              <a:t>○チーム紹介用紙（この用紙</a:t>
            </a:r>
            <a:r>
              <a:rPr lang="en-US" altLang="ja-JP" sz="1050" b="1" dirty="0"/>
              <a:t>:moushikomi2024th honbun.pptx 1</a:t>
            </a:r>
            <a:r>
              <a:rPr lang="ja-JP" altLang="ja-JP" sz="1050" b="1" dirty="0"/>
              <a:t>ページ目）</a:t>
            </a:r>
            <a:endParaRPr lang="ja-JP" altLang="ja-JP" sz="1050" dirty="0"/>
          </a:p>
          <a:p>
            <a:pPr marL="0" indent="0">
              <a:buNone/>
            </a:pPr>
            <a:r>
              <a:rPr lang="ja-JP" altLang="ja-JP" sz="1050" dirty="0"/>
              <a:t>・チーム紹介用紙には，チーム名の由来，チームの紹介，チームのアピールポイントを１ページ以内で書いてください．</a:t>
            </a:r>
            <a:r>
              <a:rPr lang="ja-JP" altLang="ja-JP" sz="1050" b="1" u="sng" dirty="0"/>
              <a:t>１ページを超える内容や</a:t>
            </a:r>
            <a:r>
              <a:rPr lang="en-US" altLang="ja-JP" sz="1050" b="1" u="sng" dirty="0"/>
              <a:t>URL</a:t>
            </a:r>
            <a:r>
              <a:rPr lang="ja-JP" altLang="ja-JP" sz="1050" b="1" u="sng" dirty="0"/>
              <a:t>等で指定された内容は審査の対象外となります．</a:t>
            </a:r>
            <a:endParaRPr lang="ja-JP" altLang="ja-JP" sz="1050" dirty="0"/>
          </a:p>
          <a:p>
            <a:pPr marL="0" indent="0">
              <a:buNone/>
            </a:pPr>
            <a:r>
              <a:rPr lang="ja-JP" altLang="ja-JP" sz="1050" dirty="0"/>
              <a:t>・チーム名</a:t>
            </a:r>
            <a:r>
              <a:rPr lang="ja-JP" altLang="en-US" sz="1050" dirty="0"/>
              <a:t>，</a:t>
            </a:r>
            <a:r>
              <a:rPr lang="ja-JP" altLang="ja-JP" sz="1050" dirty="0"/>
              <a:t>団体名欄にはチーム情報用紙に記入のものと同一の名称を記入してください．</a:t>
            </a:r>
          </a:p>
          <a:p>
            <a:pPr marL="0" indent="0">
              <a:buNone/>
            </a:pPr>
            <a:r>
              <a:rPr lang="ja-JP" altLang="ja-JP" sz="1050" dirty="0"/>
              <a:t>・チームサポートを希望する場合には</a:t>
            </a:r>
            <a:r>
              <a:rPr lang="ja-JP" altLang="en-US" sz="1050" dirty="0"/>
              <a:t>，</a:t>
            </a:r>
            <a:r>
              <a:rPr lang="ja-JP" altLang="ja-JP" sz="1050" dirty="0"/>
              <a:t>希望理由を記入してください</a:t>
            </a:r>
            <a:r>
              <a:rPr lang="ja-JP" altLang="en-US" sz="1050" dirty="0"/>
              <a:t>．</a:t>
            </a:r>
            <a:r>
              <a:rPr lang="ja-JP" altLang="ja-JP" sz="1050" dirty="0"/>
              <a:t>希望しない場合には空欄で結構です</a:t>
            </a:r>
            <a:r>
              <a:rPr lang="ja-JP" altLang="en-US" sz="1050" dirty="0"/>
              <a:t>．</a:t>
            </a:r>
            <a:endParaRPr lang="ja-JP" altLang="ja-JP" sz="1050" dirty="0"/>
          </a:p>
          <a:p>
            <a:pPr marL="0" indent="0">
              <a:buNone/>
            </a:pPr>
            <a:r>
              <a:rPr lang="en-US" altLang="ja-JP" sz="1050" dirty="0"/>
              <a:t> </a:t>
            </a:r>
            <a:endParaRPr lang="ja-JP" altLang="ja-JP" sz="1050" dirty="0"/>
          </a:p>
          <a:p>
            <a:pPr marL="0" indent="0">
              <a:buNone/>
            </a:pPr>
            <a:r>
              <a:rPr lang="ja-JP" altLang="ja-JP" sz="1050" b="1" dirty="0"/>
              <a:t>○レスキュー紹介用紙（この用紙</a:t>
            </a:r>
            <a:r>
              <a:rPr lang="en-US" altLang="ja-JP" sz="1050" b="1" dirty="0"/>
              <a:t>: moushikomi2024th honbun.pptx 2</a:t>
            </a:r>
            <a:r>
              <a:rPr lang="ja-JP" altLang="ja-JP" sz="1050" b="1" dirty="0"/>
              <a:t>ページ目）</a:t>
            </a:r>
            <a:endParaRPr lang="ja-JP" altLang="ja-JP" sz="1050" dirty="0"/>
          </a:p>
          <a:p>
            <a:pPr marL="0" indent="0">
              <a:buNone/>
            </a:pPr>
            <a:r>
              <a:rPr lang="ja-JP" altLang="ja-JP" sz="1050" dirty="0"/>
              <a:t>・レスキュー紹介用紙には，チームのレスキュー戦略，複数のロボットの連携方法，ロボット以外に使用する装置といったレスキュー活動上の特徴を１ページ以内で書いてください．</a:t>
            </a:r>
            <a:r>
              <a:rPr lang="ja-JP" altLang="ja-JP" sz="1050" b="1" u="sng" dirty="0"/>
              <a:t>１ページを超える内容や</a:t>
            </a:r>
            <a:r>
              <a:rPr lang="en-US" altLang="ja-JP" sz="1050" b="1" u="sng" dirty="0"/>
              <a:t>URL</a:t>
            </a:r>
            <a:r>
              <a:rPr lang="ja-JP" altLang="ja-JP" sz="1050" b="1" u="sng" dirty="0"/>
              <a:t>等で指定された内容は審査の対象外となります．</a:t>
            </a:r>
            <a:r>
              <a:rPr lang="ja-JP" altLang="ja-JP" sz="1050" dirty="0"/>
              <a:t>実現の見込みのないアイデアを書かないでください．</a:t>
            </a:r>
          </a:p>
          <a:p>
            <a:pPr marL="0" indent="0">
              <a:buNone/>
            </a:pPr>
            <a:r>
              <a:rPr lang="ja-JP" altLang="ja-JP" sz="1050" dirty="0"/>
              <a:t>・チーム名</a:t>
            </a:r>
            <a:r>
              <a:rPr lang="ja-JP" altLang="en-US" sz="1050" dirty="0"/>
              <a:t>，</a:t>
            </a:r>
            <a:r>
              <a:rPr lang="ja-JP" altLang="ja-JP" sz="1050" dirty="0"/>
              <a:t>団体名欄にはチーム情報用紙に記入のものと同一の名称を記入してください．</a:t>
            </a:r>
          </a:p>
          <a:p>
            <a:pPr marL="0" indent="0">
              <a:buNone/>
            </a:pPr>
            <a:r>
              <a:rPr lang="en-US" altLang="ja-JP" sz="1050" dirty="0"/>
              <a:t> </a:t>
            </a:r>
            <a:endParaRPr lang="ja-JP" altLang="ja-JP" sz="1050" dirty="0"/>
          </a:p>
          <a:p>
            <a:pPr marL="0" indent="0">
              <a:buNone/>
            </a:pPr>
            <a:r>
              <a:rPr lang="ja-JP" altLang="ja-JP" sz="1050" b="1" dirty="0"/>
              <a:t>○ロボットアイデア用紙（この用紙</a:t>
            </a:r>
            <a:r>
              <a:rPr lang="en-US" altLang="ja-JP" sz="1050" b="1" dirty="0"/>
              <a:t>: moushikomi2024th honbun.pptx 3</a:t>
            </a:r>
            <a:r>
              <a:rPr lang="ja-JP" altLang="ja-JP" sz="1050" b="1" dirty="0"/>
              <a:t>ページ目以降）</a:t>
            </a:r>
            <a:endParaRPr lang="ja-JP" altLang="ja-JP" sz="1050" dirty="0"/>
          </a:p>
          <a:p>
            <a:pPr marL="0" indent="0">
              <a:buNone/>
            </a:pPr>
            <a:r>
              <a:rPr lang="ja-JP" altLang="ja-JP" sz="1050" dirty="0"/>
              <a:t>・ロボットアイデア用紙には，製作・出場する</a:t>
            </a:r>
            <a:r>
              <a:rPr lang="ja-JP" altLang="en-US" sz="1050" dirty="0"/>
              <a:t>移動</a:t>
            </a:r>
            <a:r>
              <a:rPr lang="ja-JP" altLang="ja-JP" sz="1050" dirty="0"/>
              <a:t>ロボット</a:t>
            </a:r>
            <a:r>
              <a:rPr lang="ja-JP" altLang="en-US" sz="1050" dirty="0"/>
              <a:t>とオブジェクト</a:t>
            </a:r>
            <a:r>
              <a:rPr lang="ja-JP" altLang="ja-JP" sz="1050" dirty="0"/>
              <a:t>について記入し，</a:t>
            </a:r>
            <a:r>
              <a:rPr lang="ja-JP" altLang="en-US" sz="1050" dirty="0"/>
              <a:t>移動</a:t>
            </a:r>
            <a:r>
              <a:rPr lang="ja-JP" altLang="ja-JP" sz="1050" dirty="0"/>
              <a:t>ロボッの機数分（同一機種の場合も１機１ページ）を提出してください．</a:t>
            </a:r>
            <a:r>
              <a:rPr lang="ja-JP" altLang="en-US" sz="1050" dirty="0"/>
              <a:t>種類は，移動ロボットについては通信が無線か有線か切替，オブジェクトは緊急停止スイッチあり，なしに丸をつけてください．オブジェクトが複数種類ある場合は，該当するすべてに丸をつけてください．</a:t>
            </a:r>
            <a:r>
              <a:rPr lang="en-US" altLang="ja-JP" sz="1050" dirty="0"/>
              <a:t>※</a:t>
            </a:r>
            <a:r>
              <a:rPr lang="ja-JP" altLang="en-US" sz="1050" dirty="0"/>
              <a:t>切替は無線と有線を同一ロボットで切り替えて利用する場合に選択ください．</a:t>
            </a:r>
            <a:endParaRPr lang="en-US" altLang="ja-JP" sz="1050" dirty="0"/>
          </a:p>
          <a:p>
            <a:pPr marL="0" indent="0">
              <a:buNone/>
            </a:pPr>
            <a:r>
              <a:rPr lang="ja-JP" altLang="en-US" sz="1050" dirty="0"/>
              <a:t>・オブジェクトは主に搭載される移動ロボットのアイディア用紙に記載し，複数種類のオブジェクトを搭載する場合は，それぞれの役割，性能などを記載してください．</a:t>
            </a:r>
            <a:endParaRPr lang="en-US" altLang="ja-JP" sz="1050" dirty="0"/>
          </a:p>
          <a:p>
            <a:pPr marL="0" indent="0">
              <a:buNone/>
            </a:pPr>
            <a:r>
              <a:rPr lang="ja-JP" altLang="ja-JP" sz="1050" dirty="0"/>
              <a:t>・チーム名</a:t>
            </a:r>
            <a:r>
              <a:rPr lang="ja-JP" altLang="en-US" sz="1050" dirty="0"/>
              <a:t>，</a:t>
            </a:r>
            <a:r>
              <a:rPr lang="ja-JP" altLang="ja-JP" sz="1050" dirty="0"/>
              <a:t>団体名欄にはチーム情報用紙に記入のものと同一の名称を記入してください．</a:t>
            </a:r>
          </a:p>
          <a:p>
            <a:pPr marL="0" indent="0">
              <a:buNone/>
            </a:pPr>
            <a:r>
              <a:rPr lang="ja-JP" altLang="ja-JP" sz="1050" dirty="0"/>
              <a:t>・用紙が不足する場合は，該当ページをコピーして使用してください．</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参加申込書記入に関する留意事項　</a:t>
            </a:r>
            <a:r>
              <a:rPr lang="ja-JP" altLang="en-US" sz="1050" dirty="0"/>
              <a:t>　　　　　　　　　</a:t>
            </a:r>
            <a:r>
              <a:rPr lang="ja-JP" altLang="ja-JP" sz="1050" dirty="0"/>
              <a:t>　　</a:t>
            </a:r>
            <a:r>
              <a:rPr lang="ja-JP" altLang="en-US" sz="1050" dirty="0"/>
              <a:t>レスキューロボットコンテスト　２０２４ </a:t>
            </a:r>
            <a:r>
              <a:rPr lang="ja-JP" altLang="ja-JP" sz="1050" dirty="0"/>
              <a:t>　</a:t>
            </a:r>
            <a:r>
              <a:rPr lang="ja-JP" altLang="en-US" sz="1050" dirty="0"/>
              <a:t>　　　　　　　　　　　　　　</a:t>
            </a:r>
            <a:r>
              <a:rPr lang="ja-JP" altLang="ja-JP" sz="1050" dirty="0"/>
              <a:t>　　　　　　ページ　</a:t>
            </a:r>
            <a:r>
              <a:rPr lang="ja-JP" altLang="en-US" sz="1050" dirty="0"/>
              <a:t>３</a:t>
            </a:r>
            <a:r>
              <a:rPr lang="ja-JP" altLang="ja-JP" sz="1050" dirty="0"/>
              <a:t>／</a:t>
            </a:r>
            <a:r>
              <a:rPr lang="ja-JP" altLang="en-US" sz="1050" dirty="0"/>
              <a:t>５</a:t>
            </a:r>
            <a:r>
              <a:rPr lang="ja-JP" altLang="ja-JP" sz="1050" dirty="0"/>
              <a:t>　</a:t>
            </a:r>
          </a:p>
        </p:txBody>
      </p:sp>
    </p:spTree>
    <p:extLst>
      <p:ext uri="{BB962C8B-B14F-4D97-AF65-F5344CB8AC3E}">
        <p14:creationId xmlns:p14="http://schemas.microsoft.com/office/powerpoint/2010/main" val="4213201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dirty="0"/>
              <a:t>・</a:t>
            </a:r>
            <a:r>
              <a:rPr lang="ja-JP" altLang="ja-JP" sz="1050" b="1" u="sng" dirty="0"/>
              <a:t>１機あたり１ページを超える内容や</a:t>
            </a:r>
            <a:r>
              <a:rPr lang="en-US" altLang="ja-JP" sz="1050" b="1" u="sng" dirty="0"/>
              <a:t>URL</a:t>
            </a:r>
            <a:r>
              <a:rPr lang="ja-JP" altLang="ja-JP" sz="1050" b="1" u="sng" dirty="0"/>
              <a:t>等で指定された内容は審査の対象外となります．</a:t>
            </a:r>
            <a:r>
              <a:rPr lang="ja-JP" altLang="ja-JP" sz="1050" dirty="0"/>
              <a:t> </a:t>
            </a:r>
          </a:p>
          <a:p>
            <a:pPr marL="0" indent="0">
              <a:buNone/>
            </a:pPr>
            <a:r>
              <a:rPr lang="ja-JP" altLang="ja-JP" sz="1050" dirty="0"/>
              <a:t>・ロボット名は，１機ごとに異なる名前を付けてください．</a:t>
            </a:r>
          </a:p>
          <a:p>
            <a:pPr marL="0" indent="0">
              <a:buNone/>
            </a:pPr>
            <a:r>
              <a:rPr lang="ja-JP" altLang="ja-JP" sz="1050" dirty="0"/>
              <a:t>・「ロボットの構成」欄には，ロボット１機を構成するロボットの台数を記入してください．ロボットが分離しない（１機＝１台）場合は，該当するロボットの分類の欄に「１台」とご記入ください． </a:t>
            </a:r>
          </a:p>
          <a:p>
            <a:pPr marL="0" indent="0">
              <a:buNone/>
            </a:pPr>
            <a:r>
              <a:rPr lang="ja-JP" altLang="ja-JP" sz="1050" dirty="0"/>
              <a:t>・同一形式のロボットを２機以上出すときは，１機分（</a:t>
            </a:r>
            <a:r>
              <a:rPr lang="en-US" altLang="ja-JP" sz="1050" dirty="0"/>
              <a:t>X</a:t>
            </a:r>
            <a:r>
              <a:rPr lang="ja-JP" altLang="ja-JP" sz="1050" dirty="0"/>
              <a:t>号機とする）のみ１ページのロボットアイデア用紙にアイデアを書き，そのほかの号機のロボットアイデア用紙には『</a:t>
            </a:r>
            <a:r>
              <a:rPr lang="en-US" altLang="ja-JP" sz="1050" dirty="0"/>
              <a:t>X</a:t>
            </a:r>
            <a:r>
              <a:rPr lang="ja-JP" altLang="ja-JP" sz="1050" dirty="0"/>
              <a:t>号機と同じ』とだけ書いてください．</a:t>
            </a:r>
          </a:p>
          <a:p>
            <a:pPr marL="0" indent="0">
              <a:buNone/>
            </a:pPr>
            <a:r>
              <a:rPr lang="ja-JP" altLang="ja-JP" sz="1050" dirty="0"/>
              <a:t>・「ロボットの重要な機能」欄には，各ロボットのアイデアにかかわる重要な機能を箇条書きで</a:t>
            </a:r>
            <a:r>
              <a:rPr lang="ja-JP" altLang="ja-JP" sz="1050" b="1" u="sng" dirty="0"/>
              <a:t>２つ</a:t>
            </a:r>
            <a:r>
              <a:rPr lang="ja-JP" altLang="ja-JP" sz="1050" dirty="0"/>
              <a:t>書いてください．</a:t>
            </a:r>
            <a:r>
              <a:rPr lang="ja-JP" altLang="ja-JP" sz="1050" u="sng" dirty="0"/>
              <a:t>競技会で実現されていない場合はロボット検査で不合格となり，出場が認められません．</a:t>
            </a:r>
            <a:r>
              <a:rPr lang="ja-JP" altLang="ja-JP" sz="1050" dirty="0"/>
              <a:t>図やイラストを併用してもかまいませんが，その場合，図やイラストのどの部分が重要な機能に該当するのか，わかりやすく記述してください．</a:t>
            </a:r>
            <a:endParaRPr lang="ja-JP" altLang="ja-JP" sz="1050" strike="sngStrike" dirty="0">
              <a:solidFill>
                <a:srgbClr val="FF0000"/>
              </a:solidFill>
            </a:endParaRPr>
          </a:p>
          <a:p>
            <a:pPr marL="0" indent="0">
              <a:buNone/>
            </a:pPr>
            <a:r>
              <a:rPr lang="ja-JP" altLang="en-US" sz="1050" b="1" dirty="0"/>
              <a:t>わかりやすい記載</a:t>
            </a:r>
            <a:r>
              <a:rPr lang="ja-JP" altLang="ja-JP" sz="1050" b="1" dirty="0"/>
              <a:t>例（機能が具体的に示されている）</a:t>
            </a:r>
            <a:endParaRPr lang="en-US" altLang="ja-JP" sz="1050" b="1" dirty="0"/>
          </a:p>
          <a:p>
            <a:pPr marL="0" indent="0">
              <a:buNone/>
            </a:pPr>
            <a:r>
              <a:rPr lang="ja-JP" altLang="en-US" sz="1050" dirty="0"/>
              <a:t>　</a:t>
            </a:r>
            <a:r>
              <a:rPr lang="ja-JP" altLang="ja-JP" sz="1050" dirty="0"/>
              <a:t>・ダミヤンが触れる部分にゴムを巻きつけたアーム　・</a:t>
            </a:r>
            <a:r>
              <a:rPr lang="en-US" altLang="ja-JP" sz="1050" dirty="0"/>
              <a:t>5</a:t>
            </a:r>
            <a:r>
              <a:rPr lang="ja-JP" altLang="ja-JP" sz="1050" dirty="0"/>
              <a:t>自由度のカメラ</a:t>
            </a:r>
          </a:p>
          <a:p>
            <a:pPr marL="0" indent="0">
              <a:buNone/>
            </a:pPr>
            <a:r>
              <a:rPr lang="ja-JP" altLang="en-US" sz="1050" dirty="0"/>
              <a:t>　</a:t>
            </a:r>
            <a:r>
              <a:rPr lang="ja-JP" altLang="ja-JP" sz="1050" dirty="0"/>
              <a:t>・電磁石</a:t>
            </a:r>
            <a:r>
              <a:rPr lang="ja-JP" altLang="en-US" sz="1050" dirty="0"/>
              <a:t>を使用した</a:t>
            </a:r>
            <a:r>
              <a:rPr lang="ja-JP" altLang="ja-JP" sz="1050" dirty="0"/>
              <a:t>２号機との合体機構　・ばねを用いたガレキ除去機構</a:t>
            </a:r>
          </a:p>
          <a:p>
            <a:pPr marL="0" indent="0">
              <a:buNone/>
            </a:pPr>
            <a:r>
              <a:rPr lang="ja-JP" altLang="en-US" sz="1050" dirty="0"/>
              <a:t>　</a:t>
            </a:r>
            <a:r>
              <a:rPr lang="ja-JP" altLang="ja-JP" sz="1050" dirty="0"/>
              <a:t>・</a:t>
            </a:r>
            <a:r>
              <a:rPr lang="ja-JP" altLang="en-US" sz="1050" dirty="0"/>
              <a:t>リーダ・フォロワーシステム</a:t>
            </a:r>
            <a:r>
              <a:rPr lang="ja-JP" altLang="ja-JP" sz="1050" dirty="0"/>
              <a:t>での操縦　・ダミヤンを自動的に認識し画面上に表示</a:t>
            </a:r>
          </a:p>
          <a:p>
            <a:pPr marL="0" indent="0">
              <a:buNone/>
            </a:pPr>
            <a:r>
              <a:rPr lang="ja-JP" altLang="en-US" sz="1050" b="1" dirty="0"/>
              <a:t>わかりにくい記載</a:t>
            </a:r>
            <a:r>
              <a:rPr lang="ja-JP" altLang="ja-JP" sz="1050" b="1" dirty="0"/>
              <a:t>例（機能が抽象的に表現されている）</a:t>
            </a:r>
            <a:endParaRPr lang="ja-JP" altLang="ja-JP" sz="1050" dirty="0"/>
          </a:p>
          <a:p>
            <a:pPr marL="0" indent="0">
              <a:buNone/>
            </a:pPr>
            <a:r>
              <a:rPr lang="ja-JP" altLang="en-US" sz="1050" dirty="0"/>
              <a:t>　</a:t>
            </a:r>
            <a:r>
              <a:rPr lang="ja-JP" altLang="ja-JP" sz="1050" dirty="0"/>
              <a:t>・やさしく救出するアーム</a:t>
            </a:r>
            <a:r>
              <a:rPr lang="ja-JP" altLang="en-US" sz="1050" dirty="0"/>
              <a:t>（どういう機構・方法だから優しいと言えるのか？）</a:t>
            </a:r>
            <a:r>
              <a:rPr lang="ja-JP" altLang="ja-JP" sz="1050" dirty="0"/>
              <a:t>　・広く見渡せるカメラ</a:t>
            </a:r>
            <a:r>
              <a:rPr lang="ja-JP" altLang="en-US" sz="1050" dirty="0"/>
              <a:t>（どういう機構・方法で実現するのか？） </a:t>
            </a:r>
            <a:endParaRPr lang="en-US" altLang="ja-JP" sz="1050" dirty="0"/>
          </a:p>
          <a:p>
            <a:pPr marL="0" indent="0">
              <a:buNone/>
            </a:pPr>
            <a:r>
              <a:rPr lang="ja-JP" altLang="en-US" sz="1050" dirty="0"/>
              <a:t>　</a:t>
            </a:r>
            <a:r>
              <a:rPr lang="ja-JP" altLang="ja-JP" sz="1050" dirty="0"/>
              <a:t>・他ロボットと合体したレスキュー活動</a:t>
            </a:r>
            <a:r>
              <a:rPr lang="ja-JP" altLang="en-US" sz="1050" dirty="0"/>
              <a:t>（どういう機構・方法を使い，どのマシン同士が合体するのか？） </a:t>
            </a:r>
            <a:endParaRPr lang="ja-JP" altLang="ja-JP" sz="1050" dirty="0"/>
          </a:p>
          <a:p>
            <a:pPr marL="0" indent="0">
              <a:buNone/>
            </a:pPr>
            <a:r>
              <a:rPr lang="ja-JP" altLang="en-US" sz="1050" dirty="0"/>
              <a:t>　</a:t>
            </a:r>
            <a:r>
              <a:rPr lang="ja-JP" altLang="ja-JP" sz="1050" dirty="0"/>
              <a:t>・スピード感あるガレキ除去　・迅速な救助を行う</a:t>
            </a:r>
            <a:r>
              <a:rPr lang="ja-JP" altLang="en-US" sz="1050" dirty="0"/>
              <a:t>（何を持って速いというのか，どういう機構・方法で実現するのか？） </a:t>
            </a:r>
            <a:endParaRPr lang="ja-JP" altLang="ja-JP" sz="1050" dirty="0"/>
          </a:p>
          <a:p>
            <a:pPr marL="0" indent="0">
              <a:buNone/>
            </a:pPr>
            <a:r>
              <a:rPr lang="ja-JP" altLang="en-US" sz="1050" dirty="0"/>
              <a:t>　</a:t>
            </a:r>
            <a:r>
              <a:rPr lang="ja-JP" altLang="ja-JP" sz="1050" dirty="0"/>
              <a:t>・丁寧な操作ができる操縦桿</a:t>
            </a:r>
            <a:r>
              <a:rPr lang="ja-JP" altLang="en-US" sz="1050" dirty="0"/>
              <a:t>（丁寧とは具体的にどんな行動か？どういう機構・方法で実現するのか？） </a:t>
            </a:r>
            <a:endParaRPr lang="ja-JP" altLang="ja-JP" sz="1050" dirty="0"/>
          </a:p>
          <a:p>
            <a:pPr marL="0" indent="0">
              <a:buNone/>
            </a:pPr>
            <a:r>
              <a:rPr lang="ja-JP" altLang="ja-JP" sz="1050" dirty="0"/>
              <a:t>・「ロボットの概要」欄には，ロボットの形状や救出方法など，ロボットの全体像を書いてください．この欄に書かれた内容は，そのコンセプトが大幅に変わらない範囲内で変更が許容されます．ただし，実現の見込みのないアイデアを書かないでください．</a:t>
            </a:r>
          </a:p>
          <a:p>
            <a:pPr marL="0" indent="0">
              <a:buNone/>
            </a:pPr>
            <a:r>
              <a:rPr lang="ja-JP" altLang="ja-JP" sz="1050" dirty="0"/>
              <a:t>・「ロボットの重要な機構」欄と「ロボットの概要」欄の間に引いてある横線の位置は上下へ変更してもかまいませんが，欄の順序を変えてはいけません． </a:t>
            </a:r>
          </a:p>
          <a:p>
            <a:pPr marL="0" indent="0">
              <a:buNone/>
            </a:pP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参加申込書記入に関する留意事項　</a:t>
            </a:r>
            <a:r>
              <a:rPr lang="ja-JP" altLang="en-US" sz="1050" dirty="0"/>
              <a:t>　　　　　　　　　</a:t>
            </a:r>
            <a:r>
              <a:rPr lang="ja-JP" altLang="ja-JP" sz="1050" dirty="0"/>
              <a:t>　　</a:t>
            </a:r>
            <a:r>
              <a:rPr lang="ja-JP" altLang="en-US" sz="1050" dirty="0"/>
              <a:t>レスキューロボットコンテスト　２０２４ </a:t>
            </a:r>
            <a:r>
              <a:rPr lang="ja-JP" altLang="ja-JP" sz="1050" dirty="0"/>
              <a:t>　</a:t>
            </a:r>
            <a:r>
              <a:rPr lang="ja-JP" altLang="en-US" sz="1050" dirty="0"/>
              <a:t>　　　　　　　　　　　　　　</a:t>
            </a:r>
            <a:r>
              <a:rPr lang="ja-JP" altLang="ja-JP" sz="1050" dirty="0"/>
              <a:t>　　　　　　ページ　</a:t>
            </a:r>
            <a:r>
              <a:rPr lang="ja-JP" altLang="en-US" sz="1050" dirty="0"/>
              <a:t>４</a:t>
            </a:r>
            <a:r>
              <a:rPr lang="ja-JP" altLang="ja-JP" sz="1050" dirty="0"/>
              <a:t>／</a:t>
            </a:r>
            <a:r>
              <a:rPr lang="ja-JP" altLang="en-US" sz="1050" dirty="0"/>
              <a:t>５</a:t>
            </a:r>
            <a:r>
              <a:rPr lang="ja-JP" altLang="ja-JP" sz="1050" dirty="0"/>
              <a:t>　</a:t>
            </a:r>
          </a:p>
        </p:txBody>
      </p:sp>
    </p:spTree>
    <p:extLst>
      <p:ext uri="{BB962C8B-B14F-4D97-AF65-F5344CB8AC3E}">
        <p14:creationId xmlns:p14="http://schemas.microsoft.com/office/powerpoint/2010/main" val="4045911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b="1" dirty="0"/>
              <a:t>○個人情報の取扱いについて</a:t>
            </a:r>
            <a:endParaRPr lang="ja-JP" altLang="ja-JP" sz="1050" dirty="0"/>
          </a:p>
          <a:p>
            <a:pPr marL="0" indent="0">
              <a:buNone/>
            </a:pPr>
            <a:r>
              <a:rPr lang="ja-JP" altLang="ja-JP" sz="1050" dirty="0"/>
              <a:t>レスキューロボットコンテスト実行委員会並びに一般社団法人アール・アンド・アールコミュニティー（以下：当団体）は</a:t>
            </a:r>
            <a:r>
              <a:rPr lang="ja-JP" altLang="en-US" sz="1050" dirty="0"/>
              <a:t>，</a:t>
            </a:r>
            <a:r>
              <a:rPr lang="ja-JP" altLang="ja-JP" sz="1050" dirty="0"/>
              <a:t>個人情報の重要性を認識し</a:t>
            </a:r>
            <a:r>
              <a:rPr lang="ja-JP" altLang="en-US" sz="1050" dirty="0"/>
              <a:t>，</a:t>
            </a:r>
            <a:r>
              <a:rPr lang="ja-JP" altLang="ja-JP" sz="1050" dirty="0"/>
              <a:t>個人情報を保護することが社会的責務であると考え</a:t>
            </a:r>
            <a:r>
              <a:rPr lang="ja-JP" altLang="en-US" sz="1050" dirty="0"/>
              <a:t>，</a:t>
            </a:r>
            <a:r>
              <a:rPr lang="ja-JP" altLang="ja-JP" sz="1050" dirty="0"/>
              <a:t>個人情報に関する法令及び規程等を遵守し</a:t>
            </a:r>
            <a:r>
              <a:rPr lang="ja-JP" altLang="en-US" sz="1050" dirty="0"/>
              <a:t>，</a:t>
            </a:r>
            <a:r>
              <a:rPr lang="ja-JP" altLang="ja-JP" sz="1050" dirty="0"/>
              <a:t>当団体で取扱う個人情報の取得</a:t>
            </a:r>
            <a:r>
              <a:rPr lang="ja-JP" altLang="en-US" sz="1050" dirty="0"/>
              <a:t>，</a:t>
            </a:r>
            <a:r>
              <a:rPr lang="ja-JP" altLang="ja-JP" sz="1050" dirty="0"/>
              <a:t>利用</a:t>
            </a:r>
            <a:r>
              <a:rPr lang="ja-JP" altLang="en-US" sz="1050" dirty="0"/>
              <a:t>，</a:t>
            </a:r>
            <a:r>
              <a:rPr lang="ja-JP" altLang="ja-JP" sz="1050" dirty="0"/>
              <a:t>管理を適正に行います</a:t>
            </a:r>
            <a:r>
              <a:rPr lang="ja-JP" altLang="en-US" sz="1050" dirty="0"/>
              <a:t>．</a:t>
            </a:r>
            <a:endParaRPr lang="ja-JP" altLang="ja-JP" sz="1050" dirty="0"/>
          </a:p>
          <a:p>
            <a:pPr marL="0" indent="0">
              <a:buNone/>
            </a:pPr>
            <a:r>
              <a:rPr lang="ja-JP" altLang="ja-JP" sz="1050" dirty="0"/>
              <a:t>当団体は皆さまから以下の情報をご提供いただいております</a:t>
            </a:r>
            <a:r>
              <a:rPr lang="ja-JP" altLang="en-US" sz="1050" dirty="0"/>
              <a:t>．</a:t>
            </a:r>
            <a:endParaRPr lang="ja-JP" altLang="ja-JP" sz="1050" dirty="0"/>
          </a:p>
          <a:p>
            <a:pPr marL="0" indent="0">
              <a:buNone/>
            </a:pPr>
            <a:r>
              <a:rPr lang="ja-JP" altLang="ja-JP" sz="1050" dirty="0"/>
              <a:t>・イベント参加者，チーム，協賛団体，協力団体の名称，住所，連絡先</a:t>
            </a:r>
          </a:p>
          <a:p>
            <a:pPr marL="0" indent="0">
              <a:buNone/>
            </a:pPr>
            <a:r>
              <a:rPr lang="ja-JP" altLang="en-US" sz="1050" dirty="0"/>
              <a:t>・</a:t>
            </a:r>
            <a:r>
              <a:rPr lang="ja-JP" altLang="ja-JP" sz="1050" dirty="0"/>
              <a:t>レスコン並びに関連行事へ参加・協力していただける個人・団体について書類や提出物を通じての収集いたします</a:t>
            </a:r>
            <a:r>
              <a:rPr lang="ja-JP" altLang="en-US" sz="1050" dirty="0"/>
              <a:t>．</a:t>
            </a:r>
            <a:endParaRPr lang="ja-JP" altLang="ja-JP" sz="1050" dirty="0"/>
          </a:p>
          <a:p>
            <a:pPr marL="0" indent="0">
              <a:buNone/>
            </a:pPr>
            <a:r>
              <a:rPr lang="en-US" altLang="ja-JP" sz="1050" dirty="0"/>
              <a:t> </a:t>
            </a:r>
            <a:endParaRPr lang="ja-JP" altLang="ja-JP" sz="1050" dirty="0"/>
          </a:p>
          <a:p>
            <a:pPr marL="0" indent="0">
              <a:buNone/>
            </a:pPr>
            <a:r>
              <a:rPr lang="ja-JP" altLang="ja-JP" sz="1050" dirty="0"/>
              <a:t>また</a:t>
            </a:r>
            <a:r>
              <a:rPr lang="ja-JP" altLang="en-US" sz="1050" dirty="0"/>
              <a:t>，</a:t>
            </a:r>
            <a:r>
              <a:rPr lang="ja-JP" altLang="ja-JP" sz="1050" dirty="0"/>
              <a:t>当団体は</a:t>
            </a:r>
            <a:r>
              <a:rPr lang="ja-JP" altLang="en-US" sz="1050" dirty="0"/>
              <a:t>，</a:t>
            </a:r>
            <a:r>
              <a:rPr lang="ja-JP" altLang="ja-JP" sz="1050" dirty="0"/>
              <a:t>皆さまからご提供いただく情報を以下の目的の範囲内において</a:t>
            </a:r>
            <a:r>
              <a:rPr lang="ja-JP" altLang="en-US" sz="1050" dirty="0"/>
              <a:t>，</a:t>
            </a:r>
            <a:r>
              <a:rPr lang="ja-JP" altLang="ja-JP" sz="1050" dirty="0"/>
              <a:t>当団体が実施するレスキューロボットコンテストの運営・開催に利用します</a:t>
            </a:r>
            <a:r>
              <a:rPr lang="ja-JP" altLang="en-US" sz="1050" dirty="0"/>
              <a:t>．</a:t>
            </a:r>
            <a:r>
              <a:rPr lang="ja-JP" altLang="ja-JP" sz="1050" dirty="0"/>
              <a:t>皆さまの同意なく</a:t>
            </a:r>
            <a:r>
              <a:rPr lang="ja-JP" altLang="en-US" sz="1050" dirty="0"/>
              <a:t>，</a:t>
            </a:r>
            <a:r>
              <a:rPr lang="ja-JP" altLang="ja-JP" sz="1050" dirty="0"/>
              <a:t>情報の収集</a:t>
            </a:r>
            <a:r>
              <a:rPr lang="ja-JP" altLang="en-US" sz="1050" dirty="0"/>
              <a:t>，</a:t>
            </a:r>
            <a:r>
              <a:rPr lang="ja-JP" altLang="ja-JP" sz="1050" dirty="0"/>
              <a:t>目的外の利用を行うことはありません</a:t>
            </a:r>
            <a:r>
              <a:rPr lang="ja-JP" altLang="en-US" sz="1050" dirty="0"/>
              <a:t>．</a:t>
            </a:r>
            <a:endParaRPr lang="ja-JP" altLang="ja-JP" sz="1050" dirty="0"/>
          </a:p>
          <a:p>
            <a:pPr marL="0" indent="0">
              <a:buNone/>
            </a:pPr>
            <a:r>
              <a:rPr lang="ja-JP" altLang="ja-JP" sz="1050" dirty="0"/>
              <a:t>開示</a:t>
            </a:r>
            <a:r>
              <a:rPr lang="ja-JP" altLang="en-US" sz="1050" dirty="0"/>
              <a:t>，</a:t>
            </a:r>
            <a:r>
              <a:rPr lang="ja-JP" altLang="ja-JP" sz="1050" dirty="0"/>
              <a:t>訂正</a:t>
            </a:r>
            <a:r>
              <a:rPr lang="ja-JP" altLang="en-US" sz="1050" dirty="0"/>
              <a:t>，</a:t>
            </a:r>
            <a:r>
              <a:rPr lang="ja-JP" altLang="ja-JP" sz="1050" dirty="0"/>
              <a:t>利用停止等のお申し出があった場合には</a:t>
            </a:r>
            <a:r>
              <a:rPr lang="ja-JP" altLang="en-US" sz="1050" dirty="0"/>
              <a:t>，</a:t>
            </a:r>
            <a:r>
              <a:rPr lang="ja-JP" altLang="ja-JP" sz="1050" dirty="0"/>
              <a:t>当団体所定の方法に基づき対応致します</a:t>
            </a:r>
            <a:r>
              <a:rPr lang="ja-JP" altLang="en-US" sz="1050" dirty="0"/>
              <a:t>．</a:t>
            </a:r>
            <a:r>
              <a:rPr lang="ja-JP" altLang="ja-JP" sz="1050" dirty="0"/>
              <a:t>具体的な方法については</a:t>
            </a:r>
            <a:r>
              <a:rPr lang="ja-JP" altLang="en-US" sz="1050" dirty="0"/>
              <a:t>，</a:t>
            </a:r>
            <a:r>
              <a:rPr lang="ja-JP" altLang="ja-JP" sz="1050" dirty="0"/>
              <a:t>個別にご案内しますので</a:t>
            </a:r>
            <a:r>
              <a:rPr lang="ja-JP" altLang="en-US" sz="1050" dirty="0"/>
              <a:t>，</a:t>
            </a:r>
            <a:r>
              <a:rPr lang="ja-JP" altLang="ja-JP" sz="1050" dirty="0"/>
              <a:t>下記受付窓口までお問い合わせください</a:t>
            </a:r>
            <a:r>
              <a:rPr lang="ja-JP" altLang="en-US" sz="1050" dirty="0"/>
              <a:t>．</a:t>
            </a:r>
            <a:endParaRPr lang="ja-JP" altLang="ja-JP" sz="1050" dirty="0"/>
          </a:p>
          <a:p>
            <a:pPr marL="0" indent="0">
              <a:buNone/>
            </a:pPr>
            <a:r>
              <a:rPr lang="en-US" altLang="ja-JP" sz="1050" dirty="0"/>
              <a:t> </a:t>
            </a:r>
            <a:endParaRPr lang="ja-JP" altLang="ja-JP" sz="1050" dirty="0"/>
          </a:p>
          <a:p>
            <a:pPr marL="0" indent="0">
              <a:buNone/>
            </a:pPr>
            <a:r>
              <a:rPr lang="ja-JP" altLang="ja-JP" sz="1050" dirty="0"/>
              <a:t>レスキューロボットコンテスト</a:t>
            </a:r>
            <a:r>
              <a:rPr lang="ja-JP" altLang="en-US" sz="1050" dirty="0"/>
              <a:t>，</a:t>
            </a:r>
            <a:r>
              <a:rPr lang="ja-JP" altLang="ja-JP" sz="1050" dirty="0"/>
              <a:t>又は個人情報の取扱いに関しては</a:t>
            </a:r>
            <a:r>
              <a:rPr lang="ja-JP" altLang="en-US" sz="1050" dirty="0"/>
              <a:t>，</a:t>
            </a:r>
            <a:r>
              <a:rPr lang="ja-JP" altLang="ja-JP" sz="1050" dirty="0"/>
              <a:t>下記の窓口まで</a:t>
            </a:r>
            <a:r>
              <a:rPr lang="en-US" altLang="ja-JP" sz="1050" dirty="0"/>
              <a:t>E</a:t>
            </a:r>
            <a:r>
              <a:rPr lang="ja-JP" altLang="ja-JP" sz="1050" dirty="0"/>
              <a:t>メールにてお問い合わせください</a:t>
            </a:r>
            <a:r>
              <a:rPr lang="ja-JP" altLang="en-US" sz="1050" dirty="0"/>
              <a:t>．</a:t>
            </a:r>
            <a:endParaRPr lang="ja-JP" altLang="ja-JP" sz="1050" dirty="0"/>
          </a:p>
          <a:p>
            <a:pPr marL="0" indent="0">
              <a:buNone/>
            </a:pPr>
            <a:r>
              <a:rPr lang="ja-JP" altLang="ja-JP" sz="1050" dirty="0"/>
              <a:t>レスキューロボットコンテスト実行委員会 </a:t>
            </a:r>
            <a:r>
              <a:rPr lang="ja-JP" altLang="en-US" sz="1050" dirty="0"/>
              <a:t> </a:t>
            </a:r>
            <a:r>
              <a:rPr lang="ja-JP" altLang="ja-JP" sz="1050" dirty="0"/>
              <a:t>総務・チーム対応グループ　個人情報保護担当</a:t>
            </a:r>
          </a:p>
          <a:p>
            <a:pPr marL="0" indent="0">
              <a:buNone/>
            </a:pPr>
            <a:r>
              <a:rPr lang="en-US" altLang="ja-JP" sz="1050" dirty="0"/>
              <a:t>E </a:t>
            </a:r>
            <a:r>
              <a:rPr lang="ja-JP" altLang="ja-JP" sz="1050" dirty="0"/>
              <a:t>メールアドレス： </a:t>
            </a:r>
            <a:r>
              <a:rPr lang="en-US" altLang="ja-JP" sz="1050" dirty="0"/>
              <a:t>office@rescue-robot-contest.org</a:t>
            </a:r>
            <a:endParaRPr lang="ja-JP" altLang="ja-JP" sz="1050" dirty="0"/>
          </a:p>
          <a:p>
            <a:pPr marL="0" indent="0">
              <a:buNone/>
            </a:pPr>
            <a:r>
              <a:rPr lang="en-US" altLang="ja-JP" sz="1050" dirty="0"/>
              <a:t> </a:t>
            </a:r>
            <a:endParaRPr lang="ja-JP" altLang="ja-JP" sz="1050" dirty="0"/>
          </a:p>
          <a:p>
            <a:pPr marL="0" indent="0">
              <a:buNone/>
            </a:pPr>
            <a:r>
              <a:rPr lang="ja-JP" altLang="en-US" sz="1050" dirty="0"/>
              <a:t>平成</a:t>
            </a:r>
            <a:r>
              <a:rPr lang="en-US" altLang="ja-JP" sz="1050" dirty="0"/>
              <a:t>30</a:t>
            </a:r>
            <a:r>
              <a:rPr lang="ja-JP" altLang="ja-JP" sz="1050" dirty="0"/>
              <a:t>年</a:t>
            </a:r>
            <a:r>
              <a:rPr lang="en-US" altLang="ja-JP" sz="1050" dirty="0"/>
              <a:t> 11</a:t>
            </a:r>
            <a:r>
              <a:rPr lang="ja-JP" altLang="ja-JP" sz="1050" dirty="0"/>
              <a:t>月</a:t>
            </a:r>
            <a:r>
              <a:rPr lang="en-US" altLang="ja-JP" sz="1050" dirty="0"/>
              <a:t>25</a:t>
            </a:r>
            <a:r>
              <a:rPr lang="ja-JP" altLang="ja-JP" sz="1050" dirty="0"/>
              <a:t>日 策定</a:t>
            </a:r>
            <a:endParaRPr lang="en-US" altLang="ja-JP" sz="1050" dirty="0"/>
          </a:p>
          <a:p>
            <a:pPr marL="0" indent="0">
              <a:buNone/>
            </a:pPr>
            <a:r>
              <a:rPr lang="ja-JP" altLang="en-US" sz="1050" dirty="0"/>
              <a:t>令和</a:t>
            </a:r>
            <a:r>
              <a:rPr lang="en-US" altLang="ja-JP" sz="1050" dirty="0"/>
              <a:t>3</a:t>
            </a:r>
            <a:r>
              <a:rPr lang="ja-JP" altLang="en-US" sz="1050" dirty="0"/>
              <a:t>年</a:t>
            </a:r>
            <a:r>
              <a:rPr lang="en-US" altLang="ja-JP" sz="1050" dirty="0"/>
              <a:t>11</a:t>
            </a:r>
            <a:r>
              <a:rPr lang="ja-JP" altLang="en-US" sz="1050" dirty="0"/>
              <a:t>月</a:t>
            </a:r>
            <a:r>
              <a:rPr lang="en-US" altLang="ja-JP" sz="1050" dirty="0"/>
              <a:t>19</a:t>
            </a:r>
            <a:r>
              <a:rPr lang="ja-JP" altLang="en-US" sz="1050" dirty="0"/>
              <a:t>日 改訂</a:t>
            </a:r>
            <a:endParaRPr lang="en-US" altLang="ja-JP" sz="1050" dirty="0"/>
          </a:p>
          <a:p>
            <a:pPr marL="0" indent="0">
              <a:buNone/>
            </a:pPr>
            <a:r>
              <a:rPr lang="ja-JP" altLang="en-US" sz="1050" dirty="0"/>
              <a:t>　</a:t>
            </a:r>
            <a:endParaRPr lang="ja-JP" altLang="ja-JP" sz="1050" dirty="0"/>
          </a:p>
        </p:txBody>
      </p:sp>
      <p:sp>
        <p:nvSpPr>
          <p:cNvPr id="17" name="テキスト ボックス 16"/>
          <p:cNvSpPr txBox="1"/>
          <p:nvPr/>
        </p:nvSpPr>
        <p:spPr>
          <a:xfrm>
            <a:off x="252001" y="6426000"/>
            <a:ext cx="8639999" cy="253916"/>
          </a:xfrm>
          <a:prstGeom prst="rect">
            <a:avLst/>
          </a:prstGeom>
          <a:noFill/>
        </p:spPr>
        <p:txBody>
          <a:bodyPr wrap="square" rtlCol="0">
            <a:spAutoFit/>
          </a:bodyPr>
          <a:lstStyle/>
          <a:p>
            <a:pPr algn="ctr"/>
            <a:r>
              <a:rPr lang="ja-JP" altLang="ja-JP" sz="1050" dirty="0"/>
              <a:t>参加申込書記入に関する留意事項　</a:t>
            </a:r>
            <a:r>
              <a:rPr lang="ja-JP" altLang="en-US" sz="1050" dirty="0"/>
              <a:t>　　　　　　　　　</a:t>
            </a:r>
            <a:r>
              <a:rPr lang="ja-JP" altLang="ja-JP" sz="1050" dirty="0"/>
              <a:t>　　</a:t>
            </a:r>
            <a:r>
              <a:rPr lang="ja-JP" altLang="en-US" sz="1050" dirty="0"/>
              <a:t>レスキューロボットコンテスト　２０２４ </a:t>
            </a:r>
            <a:r>
              <a:rPr lang="ja-JP" altLang="ja-JP" sz="1050" dirty="0"/>
              <a:t>　</a:t>
            </a:r>
            <a:r>
              <a:rPr lang="ja-JP" altLang="en-US" sz="1050" dirty="0"/>
              <a:t>　　　　　　　　　　　　　　</a:t>
            </a:r>
            <a:r>
              <a:rPr lang="ja-JP" altLang="ja-JP" sz="1050" dirty="0"/>
              <a:t>　　　　　　ページ　</a:t>
            </a:r>
            <a:r>
              <a:rPr lang="ja-JP" altLang="en-US" sz="1050" dirty="0"/>
              <a:t>５</a:t>
            </a:r>
            <a:r>
              <a:rPr lang="ja-JP" altLang="ja-JP" sz="1050" dirty="0"/>
              <a:t>／</a:t>
            </a:r>
            <a:r>
              <a:rPr lang="ja-JP" altLang="en-US" sz="1050" dirty="0"/>
              <a:t>５</a:t>
            </a:r>
            <a:r>
              <a:rPr lang="ja-JP" altLang="ja-JP" sz="1050" dirty="0"/>
              <a:t>　</a:t>
            </a:r>
          </a:p>
        </p:txBody>
      </p:sp>
    </p:spTree>
    <p:extLst>
      <p:ext uri="{BB962C8B-B14F-4D97-AF65-F5344CB8AC3E}">
        <p14:creationId xmlns:p14="http://schemas.microsoft.com/office/powerpoint/2010/main" val="16285215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869</TotalTime>
  <Words>2526</Words>
  <Application>Microsoft Office PowerPoint</Application>
  <PresentationFormat>画面に合わせる (4:3)</PresentationFormat>
  <Paragraphs>122</Paragraphs>
  <Slides>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森和也</dc:creator>
  <cp:lastModifiedBy>和也 森</cp:lastModifiedBy>
  <cp:revision>115</cp:revision>
  <cp:lastPrinted>2018-11-23T14:49:38Z</cp:lastPrinted>
  <dcterms:created xsi:type="dcterms:W3CDTF">2017-11-29T13:11:02Z</dcterms:created>
  <dcterms:modified xsi:type="dcterms:W3CDTF">2023-11-29T14:36:31Z</dcterms:modified>
</cp:coreProperties>
</file>