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2" r:id="rId5"/>
    <p:sldId id="263" r:id="rId6"/>
    <p:sldId id="264" r:id="rId7"/>
    <p:sldId id="265" r:id="rId8"/>
    <p:sldId id="266" r:id="rId9"/>
  </p:sldIdLst>
  <p:sldSz cx="9144000" cy="6858000" type="screen4x3"/>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89"/>
    <p:restoredTop sz="94522"/>
  </p:normalViewPr>
  <p:slideViewPr>
    <p:cSldViewPr snapToGrid="0">
      <p:cViewPr varScale="1">
        <p:scale>
          <a:sx n="71" d="100"/>
          <a:sy n="71" d="100"/>
        </p:scale>
        <p:origin x="138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2020/11/20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2020/11/20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a:t>
            </a:r>
            <a:r>
              <a:rPr lang="ja-JP" altLang="ja-JP" sz="1050" b="1" dirty="0" smtClean="0"/>
              <a:t>紹介</a:t>
            </a:r>
            <a:endParaRPr lang="en-US" altLang="ja-JP" sz="1050" b="1" dirty="0" smtClean="0"/>
          </a:p>
          <a:p>
            <a:pPr marL="0" indent="0">
              <a:buNone/>
            </a:pPr>
            <a:endParaRPr lang="en-US" altLang="ja-JP" sz="1050" dirty="0"/>
          </a:p>
          <a:p>
            <a:pPr marL="0" indent="0">
              <a:buNone/>
            </a:pPr>
            <a:endParaRPr lang="en-US" altLang="ja-JP" sz="1050" dirty="0" smtClean="0"/>
          </a:p>
          <a:p>
            <a:pPr marL="0" indent="0">
              <a:buNone/>
            </a:pPr>
            <a:endParaRPr lang="en-US" altLang="ja-JP" sz="1050" dirty="0"/>
          </a:p>
          <a:p>
            <a:pPr marL="0" indent="0">
              <a:buNone/>
            </a:pPr>
            <a:r>
              <a:rPr lang="ja-JP" altLang="ja-JP" sz="1050" b="1" dirty="0" smtClean="0"/>
              <a:t>＊チーム</a:t>
            </a:r>
            <a:r>
              <a:rPr lang="ja-JP" altLang="ja-JP" sz="1050" b="1" dirty="0"/>
              <a:t>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r>
              <a:rPr lang="ja-JP" altLang="ja-JP" sz="1050" b="1" dirty="0" smtClean="0"/>
              <a:t>）</a:t>
            </a:r>
            <a:endParaRPr lang="en-US" altLang="ja-JP" sz="1050" b="1" dirty="0" smtClean="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smtClean="0"/>
              <a:t>　　　　　　　　　　　　　　　　</a:t>
            </a:r>
            <a:r>
              <a:rPr lang="ja-JP" altLang="ja-JP" sz="1050" dirty="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a:t>　</a:t>
            </a:r>
            <a:r>
              <a:rPr lang="ja-JP" altLang="en-US" sz="1050" dirty="0"/>
              <a:t>　</a:t>
            </a:r>
            <a:r>
              <a:rPr lang="ja-JP" altLang="en-US" sz="1050" dirty="0" smtClean="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smtClean="0"/>
              <a:t>　　　　　　　　　　　　　　　</a:t>
            </a:r>
            <a:r>
              <a:rPr lang="ja-JP" altLang="ja-JP" sz="1050" dirty="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a:t>　</a:t>
            </a:r>
            <a:r>
              <a:rPr lang="ja-JP" altLang="en-US" sz="1050" dirty="0"/>
              <a:t>　</a:t>
            </a:r>
            <a:r>
              <a:rPr lang="ja-JP" altLang="en-US" sz="1050" dirty="0" smtClean="0"/>
              <a:t>　　　　　　　　　　　　　</a:t>
            </a:r>
            <a:r>
              <a:rPr lang="ja-JP" altLang="ja-JP" sz="1050" dirty="0"/>
              <a:t>　　　　　　ページ　</a:t>
            </a:r>
            <a:r>
              <a:rPr lang="ja-JP" altLang="en-US" sz="1050" dirty="0" smtClean="0"/>
              <a:t>３</a:t>
            </a:r>
            <a:r>
              <a:rPr lang="ja-JP" altLang="ja-JP" sz="1050" dirty="0" smtClean="0"/>
              <a:t>／</a:t>
            </a:r>
            <a:r>
              <a:rPr lang="ja-JP" altLang="ja-JP" sz="1050" dirty="0"/>
              <a:t>　</a:t>
            </a:r>
          </a:p>
        </p:txBody>
      </p:sp>
    </p:spTree>
    <p:extLst>
      <p:ext uri="{BB962C8B-B14F-4D97-AF65-F5344CB8AC3E}">
        <p14:creationId xmlns:p14="http://schemas.microsoft.com/office/powerpoint/2010/main" val="1168620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2080814"/>
            <a:ext cx="8640000" cy="4345186"/>
          </a:xfrm>
          <a:ln>
            <a:solidFill>
              <a:schemeClr val="tx1"/>
            </a:solidFill>
          </a:ln>
        </p:spPr>
        <p:txBody>
          <a:bodyPr>
            <a:normAutofit/>
          </a:bodyPr>
          <a:lstStyle/>
          <a:p>
            <a:pPr marL="0" indent="0">
              <a:buNone/>
            </a:pPr>
            <a:r>
              <a:rPr lang="ja-JP" altLang="ja-JP" sz="1050" b="1" dirty="0" smtClean="0"/>
              <a:t>＊ロボットの</a:t>
            </a:r>
            <a:r>
              <a:rPr lang="ja-JP" altLang="ja-JP" sz="1050" b="1" dirty="0"/>
              <a:t>概要</a:t>
            </a:r>
            <a:r>
              <a:rPr lang="ja-JP" altLang="ja-JP" sz="1050" dirty="0"/>
              <a:t>（図などを使ってわかりやすく書いてください</a:t>
            </a:r>
            <a:r>
              <a:rPr lang="ja-JP" altLang="ja-JP" sz="1050" dirty="0" smtClean="0"/>
              <a:t>）</a:t>
            </a:r>
            <a:r>
              <a:rPr lang="ja-JP" altLang="en-US" sz="1050" dirty="0" smtClean="0"/>
              <a:t>　オブジェクトが含まれる場合，機能・動作を明記すること</a:t>
            </a:r>
            <a:endParaRPr lang="en-US" altLang="ja-JP" sz="1050" dirty="0" smtClean="0"/>
          </a:p>
          <a:p>
            <a:pPr marL="0" indent="0">
              <a:buNone/>
            </a:pPr>
            <a:endParaRPr lang="en-US" altLang="ja-JP" sz="1050" dirty="0"/>
          </a:p>
          <a:p>
            <a:pPr marL="0" indent="0">
              <a:buNone/>
            </a:pPr>
            <a:r>
              <a:rPr lang="ja-JP" altLang="en-US" sz="1050" dirty="0" smtClean="0"/>
              <a:t>　</a:t>
            </a:r>
            <a:endParaRPr lang="en-US" altLang="ja-JP" sz="1050" dirty="0" smtClean="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ロボットアイデア</a:t>
            </a:r>
            <a:r>
              <a:rPr lang="ja-JP" altLang="ja-JP" sz="1050" dirty="0"/>
              <a:t>用紙　　　</a:t>
            </a:r>
            <a:r>
              <a:rPr lang="ja-JP" altLang="en-US" sz="1050" dirty="0" smtClean="0"/>
              <a:t>　　　　　　　　　　　　　　　</a:t>
            </a:r>
            <a:r>
              <a:rPr lang="ja-JP" altLang="ja-JP" sz="1050" dirty="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a:t>　</a:t>
            </a:r>
            <a:r>
              <a:rPr lang="ja-JP" altLang="en-US" sz="1050" dirty="0"/>
              <a:t>　</a:t>
            </a:r>
            <a:r>
              <a:rPr lang="ja-JP" altLang="en-US" sz="1050" dirty="0" smtClean="0"/>
              <a:t>　　　　　　　　　　　　　</a:t>
            </a:r>
            <a:r>
              <a:rPr lang="ja-JP" altLang="ja-JP" sz="1050" dirty="0"/>
              <a:t>　　　　　　ページ　</a:t>
            </a:r>
            <a:r>
              <a:rPr lang="ja-JP" altLang="en-US" sz="1050" dirty="0" smtClean="0"/>
              <a:t>　</a:t>
            </a:r>
            <a:r>
              <a:rPr lang="ja-JP" altLang="ja-JP" sz="1050" dirty="0" smtClean="0"/>
              <a:t>／</a:t>
            </a:r>
            <a:r>
              <a:rPr lang="ja-JP" altLang="ja-JP" sz="1050" dirty="0"/>
              <a:t>　</a:t>
            </a:r>
          </a:p>
        </p:txBody>
      </p:sp>
      <p:sp>
        <p:nvSpPr>
          <p:cNvPr id="6" name="正方形/長方形 5"/>
          <p:cNvSpPr/>
          <p:nvPr/>
        </p:nvSpPr>
        <p:spPr>
          <a:xfrm>
            <a:off x="252000" y="1017958"/>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350" dirty="0" smtClean="0">
                <a:solidFill>
                  <a:schemeClr val="tx1"/>
                </a:solidFill>
              </a:rPr>
              <a:t>第　　号機　ロボット名（フリガナ）　　　　　　　　　　　　　　</a:t>
            </a:r>
            <a:endParaRPr lang="en-US" altLang="ja-JP" sz="1350" dirty="0" smtClean="0">
              <a:solidFill>
                <a:schemeClr val="tx1"/>
              </a:solidFill>
            </a:endParaRPr>
          </a:p>
          <a:p>
            <a:r>
              <a:rPr lang="ja-JP" altLang="en-US" sz="1350" dirty="0" smtClean="0">
                <a:solidFill>
                  <a:schemeClr val="tx1"/>
                </a:solidFill>
              </a:rPr>
              <a:t>　　　　　　　　　オブジェクト　　台　　</a:t>
            </a:r>
            <a:endParaRPr lang="ja-JP" altLang="en-US" sz="1350" dirty="0">
              <a:solidFill>
                <a:schemeClr val="tx1"/>
              </a:solidFill>
            </a:endParaRPr>
          </a:p>
        </p:txBody>
      </p:sp>
      <p:sp>
        <p:nvSpPr>
          <p:cNvPr id="7" name="正方形/長方形 6"/>
          <p:cNvSpPr/>
          <p:nvPr/>
        </p:nvSpPr>
        <p:spPr>
          <a:xfrm>
            <a:off x="4578212" y="1026000"/>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smtClean="0">
                <a:solidFill>
                  <a:schemeClr val="tx1"/>
                </a:solidFill>
              </a:rPr>
              <a:t>　</a:t>
            </a:r>
            <a:r>
              <a:rPr lang="ja-JP" altLang="en-US" sz="1350" dirty="0">
                <a:solidFill>
                  <a:schemeClr val="tx1"/>
                </a:solidFill>
              </a:rPr>
              <a:t>種類</a:t>
            </a:r>
            <a:r>
              <a:rPr lang="ja-JP" altLang="en-US" sz="1350" dirty="0" smtClean="0">
                <a:solidFill>
                  <a:schemeClr val="tx1"/>
                </a:solidFill>
              </a:rPr>
              <a:t>：　移動ロボット（無線，有線）</a:t>
            </a:r>
            <a:endParaRPr lang="en-US" altLang="ja-JP" sz="1350" dirty="0" smtClean="0">
              <a:solidFill>
                <a:schemeClr val="tx1"/>
              </a:solidFill>
            </a:endParaRPr>
          </a:p>
          <a:p>
            <a:r>
              <a:rPr lang="ja-JP" altLang="en-US" sz="1350" dirty="0" smtClean="0">
                <a:solidFill>
                  <a:schemeClr val="tx1"/>
                </a:solidFill>
              </a:rPr>
              <a:t>　　　　　　オブジェクト（非常停止スイッチ　あり，なし） </a:t>
            </a:r>
            <a:r>
              <a:rPr lang="ja-JP" altLang="en-US" sz="1350" dirty="0">
                <a:solidFill>
                  <a:schemeClr val="tx1"/>
                </a:solidFill>
              </a:rPr>
              <a:t>　　</a:t>
            </a:r>
          </a:p>
        </p:txBody>
      </p:sp>
      <p:sp>
        <p:nvSpPr>
          <p:cNvPr id="8" name="正方形/長方形 7"/>
          <p:cNvSpPr/>
          <p:nvPr/>
        </p:nvSpPr>
        <p:spPr>
          <a:xfrm>
            <a:off x="252000" y="156494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smtClean="0">
                <a:solidFill>
                  <a:schemeClr val="tx1"/>
                </a:solidFill>
              </a:rPr>
              <a:t>ロボットの重要な機能　</a:t>
            </a:r>
            <a:r>
              <a:rPr lang="ja-JP" altLang="ja-JP" sz="1050" dirty="0">
                <a:solidFill>
                  <a:schemeClr val="tx1"/>
                </a:solidFill>
              </a:rPr>
              <a:t>（箇条書きで２つ，具体的に示してください</a:t>
            </a:r>
            <a:r>
              <a:rPr lang="ja-JP" altLang="ja-JP" sz="1050" dirty="0" smtClean="0">
                <a:solidFill>
                  <a:schemeClr val="tx1"/>
                </a:solidFill>
              </a:rPr>
              <a:t>）</a:t>
            </a:r>
            <a:endParaRPr lang="en-US" altLang="ja-JP" sz="1050" dirty="0" smtClean="0">
              <a:solidFill>
                <a:schemeClr val="tx1"/>
              </a:solidFill>
            </a:endParaRPr>
          </a:p>
          <a:p>
            <a:r>
              <a:rPr lang="ja-JP" altLang="en-US" sz="1050" dirty="0" smtClean="0">
                <a:solidFill>
                  <a:schemeClr val="tx1"/>
                </a:solidFill>
              </a:rPr>
              <a:t>　　・</a:t>
            </a:r>
            <a:endParaRPr lang="en-US" altLang="ja-JP" sz="1050" dirty="0" smtClean="0">
              <a:solidFill>
                <a:schemeClr val="tx1"/>
              </a:solidFill>
            </a:endParaRPr>
          </a:p>
          <a:p>
            <a:r>
              <a:rPr lang="ja-JP" altLang="en-US" sz="1050" dirty="0" smtClean="0">
                <a:solidFill>
                  <a:schemeClr val="tx1"/>
                </a:solidFill>
              </a:rPr>
              <a:t>　　・</a:t>
            </a:r>
            <a:r>
              <a:rPr lang="ja-JP" altLang="en-US" sz="1050" dirty="0">
                <a:solidFill>
                  <a:schemeClr val="tx1"/>
                </a:solidFill>
              </a:rPr>
              <a:t>　　</a:t>
            </a:r>
          </a:p>
        </p:txBody>
      </p:sp>
    </p:spTree>
    <p:extLst>
      <p:ext uri="{BB962C8B-B14F-4D97-AF65-F5344CB8AC3E}">
        <p14:creationId xmlns:p14="http://schemas.microsoft.com/office/powerpoint/2010/main" val="155187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Autofit/>
          </a:bodyPr>
          <a:lstStyle/>
          <a:p>
            <a:pPr marL="0" indent="0">
              <a:buNone/>
            </a:pPr>
            <a:r>
              <a:rPr lang="ja-JP" altLang="ja-JP" sz="1050" b="1" dirty="0"/>
              <a:t>参加申込書記入に関する留意</a:t>
            </a:r>
            <a:r>
              <a:rPr lang="ja-JP" altLang="ja-JP" sz="1050" b="1" dirty="0" smtClean="0"/>
              <a:t>事項</a:t>
            </a:r>
            <a:endParaRPr lang="en-US" altLang="ja-JP" sz="1050" b="1" dirty="0" smtClean="0"/>
          </a:p>
          <a:p>
            <a:pPr marL="0" indent="0">
              <a:buNone/>
            </a:pPr>
            <a:r>
              <a:rPr lang="ja-JP" altLang="ja-JP" sz="1050" b="1" dirty="0" smtClean="0"/>
              <a:t>○</a:t>
            </a:r>
            <a:r>
              <a:rPr lang="ja-JP" altLang="ja-JP" sz="1050" b="1" dirty="0"/>
              <a:t>一般的な事項</a:t>
            </a:r>
            <a:endParaRPr lang="ja-JP" altLang="ja-JP" sz="1050" dirty="0"/>
          </a:p>
          <a:p>
            <a:pPr marL="0" indent="0">
              <a:buNone/>
            </a:pPr>
            <a:r>
              <a:rPr lang="ja-JP" altLang="ja-JP" sz="1050" dirty="0"/>
              <a:t>・参加申込書のチーム紹介用紙とロボットアイデア用紙は，競技会終了後公開する予定です．</a:t>
            </a:r>
          </a:p>
          <a:p>
            <a:pPr marL="0" indent="0">
              <a:buNone/>
            </a:pPr>
            <a:r>
              <a:rPr lang="ja-JP" altLang="ja-JP" sz="1050" dirty="0">
                <a:solidFill>
                  <a:srgbClr val="FF0000"/>
                </a:solidFill>
              </a:rPr>
              <a:t>・レスコンチーム向けページ公式</a:t>
            </a:r>
            <a:r>
              <a:rPr lang="ja-JP" altLang="ja-JP" sz="1050" dirty="0" smtClean="0">
                <a:solidFill>
                  <a:srgbClr val="FF0000"/>
                </a:solidFill>
              </a:rPr>
              <a:t>ウェブサイト</a:t>
            </a:r>
            <a:r>
              <a:rPr lang="ja-JP" altLang="ja-JP" sz="1050" dirty="0">
                <a:solidFill>
                  <a:srgbClr val="FF0000"/>
                </a:solidFill>
              </a:rPr>
              <a:t>　</a:t>
            </a:r>
            <a:r>
              <a:rPr lang="en-US" altLang="ja-JP" sz="1050" dirty="0">
                <a:solidFill>
                  <a:srgbClr val="FF0000"/>
                </a:solidFill>
              </a:rPr>
              <a:t> http://</a:t>
            </a:r>
            <a:r>
              <a:rPr lang="en-US" altLang="ja-JP" sz="1050" dirty="0" smtClean="0">
                <a:solidFill>
                  <a:srgbClr val="FF0000"/>
                </a:solidFill>
              </a:rPr>
              <a:t>www.rescue-robot-contest.org/forTeam/20th-contest/shoruishinsa/ouboshiryou</a:t>
            </a:r>
            <a:endParaRPr lang="ja-JP" altLang="ja-JP" sz="1050" dirty="0">
              <a:solidFill>
                <a:srgbClr val="FF0000"/>
              </a:solidFill>
            </a:endParaRPr>
          </a:p>
          <a:p>
            <a:pPr marL="0" indent="0">
              <a:buNone/>
            </a:pPr>
            <a:r>
              <a:rPr lang="ja-JP" altLang="ja-JP" sz="1050" dirty="0"/>
              <a:t>　にて</a:t>
            </a:r>
            <a:r>
              <a:rPr lang="ja-JP" altLang="ja-JP" sz="1050" dirty="0" smtClean="0"/>
              <a:t>第</a:t>
            </a:r>
            <a:r>
              <a:rPr lang="ja-JP" altLang="en-US" sz="1050" dirty="0" smtClean="0"/>
              <a:t>１９</a:t>
            </a:r>
            <a:r>
              <a:rPr lang="ja-JP" altLang="ja-JP" sz="1050" dirty="0" smtClean="0"/>
              <a:t>回</a:t>
            </a:r>
            <a:r>
              <a:rPr lang="ja-JP" altLang="ja-JP" sz="1050" dirty="0"/>
              <a:t>出場チームの応募書類を公開しています．</a:t>
            </a:r>
            <a:r>
              <a:rPr lang="en-US" altLang="ja-JP" sz="1050" dirty="0"/>
              <a:t/>
            </a:r>
            <a:br>
              <a:rPr lang="en-US" altLang="ja-JP" sz="1050" dirty="0"/>
            </a:br>
            <a:r>
              <a:rPr lang="en-US" altLang="ja-JP" sz="1050" dirty="0"/>
              <a:t>HOME</a:t>
            </a:r>
            <a:r>
              <a:rPr lang="ja-JP" altLang="ja-JP" sz="1050" dirty="0"/>
              <a:t>＞</a:t>
            </a:r>
            <a:r>
              <a:rPr lang="ja-JP" altLang="ja-JP" sz="1050" dirty="0" smtClean="0"/>
              <a:t>第</a:t>
            </a:r>
            <a:r>
              <a:rPr lang="en-US" altLang="ja-JP" sz="1050" dirty="0" smtClean="0"/>
              <a:t>19</a:t>
            </a:r>
            <a:r>
              <a:rPr lang="ja-JP" altLang="ja-JP" sz="1050" dirty="0" smtClean="0"/>
              <a:t>回</a:t>
            </a:r>
            <a:r>
              <a:rPr lang="ja-JP" altLang="ja-JP" sz="1050" dirty="0"/>
              <a:t>＞</a:t>
            </a:r>
            <a:r>
              <a:rPr lang="ja-JP" altLang="ja-JP" sz="1050" dirty="0" smtClean="0"/>
              <a:t>第</a:t>
            </a:r>
            <a:r>
              <a:rPr lang="en-US" altLang="ja-JP" sz="1050" dirty="0" smtClean="0"/>
              <a:t>19</a:t>
            </a:r>
            <a:r>
              <a:rPr lang="ja-JP" altLang="ja-JP" sz="1050" dirty="0" smtClean="0"/>
              <a:t>回</a:t>
            </a:r>
            <a:r>
              <a:rPr lang="en-US" altLang="ja-JP" sz="1050" dirty="0"/>
              <a:t>/</a:t>
            </a:r>
            <a:r>
              <a:rPr lang="ja-JP" altLang="ja-JP" sz="1050" dirty="0"/>
              <a:t>書類審査＞</a:t>
            </a:r>
            <a:r>
              <a:rPr lang="ja-JP" altLang="ja-JP" sz="1050" dirty="0" smtClean="0"/>
              <a:t>第</a:t>
            </a:r>
            <a:r>
              <a:rPr lang="en-US" altLang="ja-JP" sz="1050" dirty="0" smtClean="0"/>
              <a:t>19</a:t>
            </a:r>
            <a:r>
              <a:rPr lang="ja-JP" altLang="ja-JP" sz="1050" dirty="0" smtClean="0"/>
              <a:t>回</a:t>
            </a:r>
            <a:r>
              <a:rPr lang="en-US" altLang="ja-JP" sz="1050" dirty="0"/>
              <a:t>/</a:t>
            </a:r>
            <a:r>
              <a:rPr lang="ja-JP" altLang="ja-JP" sz="1050" dirty="0"/>
              <a:t>書類審査</a:t>
            </a:r>
            <a:r>
              <a:rPr lang="en-US" altLang="ja-JP" sz="1050" dirty="0"/>
              <a:t>/</a:t>
            </a:r>
            <a:r>
              <a:rPr lang="ja-JP" altLang="ja-JP" sz="1050" dirty="0"/>
              <a:t>応募書類公開</a:t>
            </a:r>
            <a:r>
              <a:rPr lang="en-US" altLang="ja-JP" sz="1050" dirty="0"/>
              <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・文字や図などが判読できるように十分留意してください（特にスキャナで読み込む場合）．原則として，</a:t>
            </a:r>
            <a:r>
              <a:rPr lang="en-US" altLang="ja-JP" sz="1050" dirty="0"/>
              <a:t>CD-R</a:t>
            </a:r>
            <a:r>
              <a:rPr lang="ja-JP" altLang="ja-JP" sz="1050" dirty="0"/>
              <a:t>または</a:t>
            </a:r>
            <a:r>
              <a:rPr lang="en-US" altLang="ja-JP" sz="1050" dirty="0"/>
              <a:t>DVD-R</a:t>
            </a:r>
            <a:r>
              <a:rPr lang="ja-JP" altLang="ja-JP" sz="1050" dirty="0"/>
              <a:t>に書き込まれたファイルを元に審査いたします．</a:t>
            </a:r>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smtClean="0"/>
              <a:t>・</a:t>
            </a:r>
            <a:r>
              <a:rPr lang="ja-JP" altLang="en-US" sz="1050" dirty="0" smtClean="0"/>
              <a:t>応募に関する</a:t>
            </a:r>
            <a:r>
              <a:rPr lang="ja-JP" altLang="ja-JP" sz="1050" dirty="0" smtClean="0"/>
              <a:t>質問</a:t>
            </a:r>
            <a:r>
              <a:rPr lang="ja-JP" altLang="ja-JP" sz="1050" dirty="0"/>
              <a:t>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受け付けます．ただし，回答に時間がかかる場合がありますので，応募に直接かかわる質問は応募締め切りの２週間前までにお願いします</a:t>
            </a:r>
            <a:r>
              <a:rPr lang="ja-JP" altLang="ja-JP" sz="1050" dirty="0" smtClean="0"/>
              <a:t>．</a:t>
            </a:r>
            <a:endParaRPr lang="en-US" altLang="ja-JP" sz="1050" dirty="0" smtClean="0"/>
          </a:p>
          <a:p>
            <a:pPr marL="0" indent="0">
              <a:buNone/>
            </a:pPr>
            <a:endParaRPr lang="ja-JP" altLang="ja-JP" sz="1050" dirty="0"/>
          </a:p>
          <a:p>
            <a:pPr marL="0" indent="0">
              <a:buNone/>
            </a:pPr>
            <a:r>
              <a:rPr lang="en-US" altLang="ja-JP" sz="1050" dirty="0"/>
              <a:t> </a:t>
            </a:r>
            <a:r>
              <a:rPr lang="ja-JP" altLang="ja-JP" sz="1050" b="1" dirty="0" smtClean="0"/>
              <a:t>○</a:t>
            </a:r>
            <a:r>
              <a:rPr lang="ja-JP" altLang="ja-JP" sz="1050" b="1" dirty="0"/>
              <a:t>チーム情報用紙（</a:t>
            </a:r>
            <a:r>
              <a:rPr lang="en-US" altLang="ja-JP" sz="1050" b="1" dirty="0" smtClean="0"/>
              <a:t>moushikomi20*21hyoshi.xlsx</a:t>
            </a:r>
            <a:r>
              <a:rPr lang="ja-JP" altLang="ja-JP" sz="1050" b="1" dirty="0"/>
              <a:t>）</a:t>
            </a:r>
            <a:endParaRPr lang="ja-JP" altLang="ja-JP" sz="1050" dirty="0"/>
          </a:p>
          <a:p>
            <a:pPr marL="0" indent="0">
              <a:buNone/>
            </a:pPr>
            <a:r>
              <a:rPr lang="ja-JP" altLang="ja-JP" sz="1050" dirty="0"/>
              <a:t>・「入力用」シートを開き，必要事項をもれなく入力してください．印刷する場合は「印刷用」シートを印刷してください．</a:t>
            </a:r>
          </a:p>
          <a:p>
            <a:pPr marL="0" indent="0">
              <a:buNone/>
            </a:pPr>
            <a:r>
              <a:rPr lang="ja-JP" altLang="en-US" sz="1050" dirty="0"/>
              <a:t>・チーム情報用紙はエクセル形式のまま</a:t>
            </a:r>
            <a:r>
              <a:rPr lang="en-US" altLang="ja-JP" sz="1050" dirty="0"/>
              <a:t>CD-R</a:t>
            </a:r>
            <a:r>
              <a:rPr lang="ja-JP" altLang="en-US" sz="1050" dirty="0"/>
              <a:t>または</a:t>
            </a:r>
            <a:r>
              <a:rPr lang="en-US" altLang="ja-JP" sz="1050" dirty="0"/>
              <a:t>DVD-R</a:t>
            </a:r>
            <a:r>
              <a:rPr lang="ja-JP" altLang="en-US" sz="1050" dirty="0"/>
              <a:t>に書き込み提出してください．チーム情報用紙（１ページ目）をチーム紹介用紙（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・団体名は，（所属団体名）のみ，または（所属機関）（所属団体名）で構成してください．後者の例は，「○○大学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p>
          <a:p>
            <a:pPr marL="0" indent="0">
              <a:buNone/>
            </a:pPr>
            <a:r>
              <a:rPr lang="ja-JP" altLang="ja-JP" sz="1050" dirty="0"/>
              <a:t>・「所属」に会社名や学校名を書く場合は所属部署や学科までご記入ください</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smtClean="0"/>
              <a:t>　</a:t>
            </a:r>
            <a:r>
              <a:rPr lang="ja-JP" altLang="en-US" sz="1050" dirty="0" smtClean="0"/>
              <a:t>　　　　　　　　　　　　　　</a:t>
            </a:r>
            <a:r>
              <a:rPr lang="ja-JP" altLang="ja-JP" sz="1050" dirty="0" smtClean="0"/>
              <a:t>　　　　　　ページ　</a:t>
            </a:r>
            <a:r>
              <a:rPr lang="ja-JP" altLang="en-US" sz="1050" dirty="0" smtClean="0"/>
              <a:t>１</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1039498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66482"/>
            <a:ext cx="8640000" cy="5659518"/>
          </a:xfrm>
          <a:ln>
            <a:solidFill>
              <a:schemeClr val="tx1"/>
            </a:solidFill>
          </a:ln>
        </p:spPr>
        <p:txBody>
          <a:bodyPr>
            <a:normAutofit/>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a:t>
            </a:r>
            <a:r>
              <a:rPr lang="ja-JP" altLang="ja-JP" sz="1050" dirty="0" smtClean="0"/>
              <a:t>，</a:t>
            </a:r>
            <a:r>
              <a:rPr lang="ja-JP" altLang="ja-JP" sz="1050" dirty="0"/>
              <a:t>チーム</a:t>
            </a:r>
            <a:r>
              <a:rPr lang="ja-JP" altLang="ja-JP" sz="1050" dirty="0" smtClean="0"/>
              <a:t>責任者</a:t>
            </a:r>
            <a:r>
              <a:rPr lang="ja-JP" altLang="en-US" sz="1050" dirty="0" smtClean="0"/>
              <a:t>は</a:t>
            </a:r>
            <a:r>
              <a:rPr lang="ja-JP" altLang="ja-JP" sz="1050" dirty="0" smtClean="0"/>
              <a:t>必ず</a:t>
            </a:r>
            <a:r>
              <a:rPr lang="ja-JP" altLang="ja-JP" sz="1050" dirty="0"/>
              <a:t>教職員</a:t>
            </a:r>
            <a:r>
              <a:rPr lang="ja-JP" altLang="ja-JP" sz="1050" dirty="0" smtClean="0"/>
              <a:t>を登録</a:t>
            </a:r>
            <a:r>
              <a:rPr lang="ja-JP" altLang="ja-JP" sz="1050" dirty="0"/>
              <a:t>してください</a:t>
            </a:r>
            <a:r>
              <a:rPr lang="ja-JP" altLang="ja-JP" sz="1050" dirty="0" smtClean="0"/>
              <a:t>．</a:t>
            </a:r>
            <a:r>
              <a:rPr lang="ja-JP" altLang="en-US" sz="1050" dirty="0" smtClean="0"/>
              <a:t>この場合，第</a:t>
            </a:r>
            <a:r>
              <a:rPr lang="en-US" altLang="ja-JP" sz="1050" dirty="0" smtClean="0"/>
              <a:t>2</a:t>
            </a:r>
            <a:r>
              <a:rPr lang="ja-JP" altLang="en-US" sz="1050" dirty="0"/>
              <a:t>連絡先を省略してかまいません．</a:t>
            </a:r>
            <a:endParaRPr lang="ja-JP" altLang="ja-JP" sz="1050" dirty="0"/>
          </a:p>
          <a:p>
            <a:pPr marL="0" indent="0">
              <a:buNone/>
            </a:pPr>
            <a:r>
              <a:rPr lang="ja-JP" altLang="ja-JP" sz="1050" dirty="0"/>
              <a:t>・年齢は申し込み時点の年齢を記入してください</a:t>
            </a:r>
            <a:r>
              <a:rPr lang="ja-JP" altLang="ja-JP" sz="1050" dirty="0" smtClean="0"/>
              <a:t>．</a:t>
            </a:r>
            <a:r>
              <a:rPr lang="ja-JP" altLang="en-US" sz="1050" dirty="0" smtClean="0"/>
              <a:t>チーム責任者が教職員の場合，申込時点でキャプテンが高校生（高専</a:t>
            </a:r>
            <a:r>
              <a:rPr lang="en-US" altLang="ja-JP" sz="1050" dirty="0" smtClean="0"/>
              <a:t>3</a:t>
            </a:r>
            <a:r>
              <a:rPr lang="ja-JP" altLang="en-US" sz="1050" dirty="0" smtClean="0"/>
              <a:t>年生）以下の場合は，郵便番号，住所，緊急連絡用携帯番号の登録は任意とします．</a:t>
            </a:r>
            <a:endParaRPr lang="ja-JP" altLang="ja-JP" sz="1050" dirty="0"/>
          </a:p>
          <a:p>
            <a:pPr marL="0" indent="0">
              <a:buNone/>
            </a:pPr>
            <a:r>
              <a:rPr lang="ja-JP" altLang="ja-JP" sz="1050" dirty="0"/>
              <a:t>・チームへの連絡は連絡先に選択されたキャプテンおよびチーム責任者を通して行います．電子メールによる連絡を主としますので，連絡先に選択された方の電子メールアドレスを正確にご記入ください</a:t>
            </a:r>
            <a:r>
              <a:rPr lang="ja-JP" altLang="ja-JP" sz="1050" dirty="0" smtClean="0"/>
              <a:t>．</a:t>
            </a:r>
            <a:endParaRPr lang="ja-JP" altLang="ja-JP" sz="1050" dirty="0"/>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ja-JP" sz="1050" dirty="0" smtClean="0"/>
              <a:t>・</a:t>
            </a: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a:t>
            </a:r>
          </a:p>
          <a:p>
            <a:pPr marL="0" indent="0">
              <a:buNone/>
            </a:pPr>
            <a:r>
              <a:rPr lang="ja-JP" altLang="ja-JP" sz="1050" dirty="0"/>
              <a:t>・キャプテンおよびチーム責任者に連絡がつかない場合、第</a:t>
            </a:r>
            <a:r>
              <a:rPr lang="en-US" altLang="ja-JP" sz="1050" dirty="0"/>
              <a:t>2</a:t>
            </a:r>
            <a:r>
              <a:rPr lang="ja-JP" altLang="ja-JP" sz="1050" dirty="0"/>
              <a:t>連絡先に連絡します．</a:t>
            </a:r>
          </a:p>
          <a:p>
            <a:pPr marL="0" indent="0">
              <a:buNone/>
            </a:pPr>
            <a:r>
              <a:rPr lang="ja-JP" altLang="ja-JP" sz="1050" dirty="0"/>
              <a:t>・</a:t>
            </a:r>
            <a:r>
              <a:rPr lang="ja-JP" altLang="ja-JP" sz="1050" dirty="0">
                <a:solidFill>
                  <a:srgbClr val="FF0000"/>
                </a:solidFill>
              </a:rPr>
              <a:t>第</a:t>
            </a:r>
            <a:r>
              <a:rPr lang="en-US" altLang="ja-JP" sz="1050" dirty="0">
                <a:solidFill>
                  <a:srgbClr val="FF0000"/>
                </a:solidFill>
              </a:rPr>
              <a:t>2</a:t>
            </a:r>
            <a:r>
              <a:rPr lang="ja-JP" altLang="ja-JP" sz="1050" dirty="0">
                <a:solidFill>
                  <a:srgbClr val="FF0000"/>
                </a:solidFill>
              </a:rPr>
              <a:t>連絡先はチームメンバー</a:t>
            </a:r>
            <a:r>
              <a:rPr lang="ja-JP" altLang="en-US" sz="1050" dirty="0">
                <a:solidFill>
                  <a:srgbClr val="FF0000"/>
                </a:solidFill>
              </a:rPr>
              <a:t>の連絡先と</a:t>
            </a:r>
            <a:r>
              <a:rPr lang="ja-JP" altLang="ja-JP" sz="1050" dirty="0">
                <a:solidFill>
                  <a:srgbClr val="FF0000"/>
                </a:solidFill>
              </a:rPr>
              <a:t>してください．</a:t>
            </a:r>
            <a:r>
              <a:rPr lang="ja-JP" altLang="en-US" sz="1050" dirty="0"/>
              <a:t>チーム責任者が教職員である場合は</a:t>
            </a:r>
            <a:r>
              <a:rPr lang="ja-JP" altLang="en-US" sz="1050" dirty="0" smtClean="0"/>
              <a:t>，</a:t>
            </a:r>
            <a:r>
              <a:rPr lang="ja-JP" altLang="ja-JP" sz="1050" dirty="0"/>
              <a:t>緊急連絡用携帯電話番号</a:t>
            </a:r>
            <a:r>
              <a:rPr lang="ja-JP" altLang="en-US" sz="1050" dirty="0" smtClean="0"/>
              <a:t>の登録は任意と</a:t>
            </a:r>
            <a:r>
              <a:rPr lang="ja-JP" altLang="en-US" sz="1050" dirty="0"/>
              <a:t>します．</a:t>
            </a:r>
            <a:endParaRPr lang="ja-JP" altLang="ja-JP" sz="1050" dirty="0"/>
          </a:p>
          <a:p>
            <a:pPr marL="0" indent="0">
              <a:buNone/>
            </a:pPr>
            <a:r>
              <a:rPr lang="ja-JP" altLang="ja-JP" sz="1050" dirty="0" smtClean="0"/>
              <a:t>・</a:t>
            </a:r>
            <a:r>
              <a:rPr lang="ja-JP" altLang="ja-JP" sz="1050" dirty="0"/>
              <a:t>電話連絡は基本的に平日の昼間（９時～１７時まで）に行いますので，キャプテンまたはチーム責任者の電話番号は，その時間帯に連絡できる番号をご記入ください．</a:t>
            </a:r>
          </a:p>
          <a:p>
            <a:pPr marL="0" indent="0">
              <a:buNone/>
            </a:pPr>
            <a:r>
              <a:rPr lang="ja-JP" altLang="ja-JP" sz="1050" dirty="0"/>
              <a:t>・緊急連絡用携帯電話番号は，競技会の直前などの緊急連絡に使いますので，チームに至急連絡の取ることのできる番号を書いてください．都合により異なる方の電話番号を記入する際には，その方の氏名を併記してください．</a:t>
            </a:r>
          </a:p>
          <a:p>
            <a:pPr marL="0" indent="0">
              <a:buNone/>
            </a:pPr>
            <a:r>
              <a:rPr lang="ja-JP" altLang="ja-JP" sz="1050" dirty="0"/>
              <a:t>・応募時に記入した</a:t>
            </a:r>
            <a:r>
              <a:rPr lang="ja-JP" altLang="ja-JP" sz="1050" dirty="0" smtClean="0"/>
              <a:t>住所</a:t>
            </a:r>
            <a:r>
              <a:rPr lang="ja-JP" altLang="en-US" sz="1050" dirty="0" smtClean="0"/>
              <a:t>，メールアドレス</a:t>
            </a:r>
            <a:r>
              <a:rPr lang="ja-JP" altLang="ja-JP" sz="1050" dirty="0" smtClean="0"/>
              <a:t>等</a:t>
            </a:r>
            <a:r>
              <a:rPr lang="ja-JP" altLang="ja-JP" sz="1050" dirty="0"/>
              <a:t>に変更が発生した場合は早急に実行委員会までご連絡ください．</a:t>
            </a:r>
          </a:p>
          <a:p>
            <a:pPr marL="0" indent="0">
              <a:buNone/>
            </a:pPr>
            <a:r>
              <a:rPr lang="ja-JP" altLang="ja-JP" sz="1050" dirty="0"/>
              <a:t>・予選会場の第</a:t>
            </a:r>
            <a:r>
              <a:rPr lang="en-US" altLang="ja-JP" sz="1050" dirty="0"/>
              <a:t>1</a:t>
            </a:r>
            <a:r>
              <a:rPr lang="ja-JP" altLang="ja-JP" sz="1050" dirty="0"/>
              <a:t>希望、第</a:t>
            </a:r>
            <a:r>
              <a:rPr lang="en-US" altLang="ja-JP" sz="1050" dirty="0"/>
              <a:t>2</a:t>
            </a:r>
            <a:r>
              <a:rPr lang="ja-JP" altLang="ja-JP" sz="1050" dirty="0"/>
              <a:t>希望をそれぞれ選択してください．ただし，予選会場にはそれぞれスペース等の都合によりチーム数の上限がありますので，上限に達した場合は書類選考順位に基づいて予選会場が割り当てられないことがあり，その場合は本選にも出場できません．なお，第</a:t>
            </a:r>
            <a:r>
              <a:rPr lang="en-US" altLang="ja-JP" sz="1050" dirty="0"/>
              <a:t>2</a:t>
            </a:r>
            <a:r>
              <a:rPr lang="ja-JP" altLang="ja-JP" sz="1050" dirty="0"/>
              <a:t>希望として「第</a:t>
            </a:r>
            <a:r>
              <a:rPr lang="en-US" altLang="ja-JP" sz="1050" dirty="0"/>
              <a:t>1</a:t>
            </a:r>
            <a:r>
              <a:rPr lang="ja-JP" altLang="ja-JP" sz="1050" dirty="0"/>
              <a:t>希望会場のみを希望」を選択することも可能ですが，第</a:t>
            </a:r>
            <a:r>
              <a:rPr lang="en-US" altLang="ja-JP" sz="1050" dirty="0"/>
              <a:t>1</a:t>
            </a:r>
            <a:r>
              <a:rPr lang="ja-JP" altLang="ja-JP" sz="1050" dirty="0"/>
              <a:t>希望会場がチーム数の上限に達した場合，予選・本選ともに出場できなくなります．</a:t>
            </a:r>
          </a:p>
          <a:p>
            <a:pPr marL="0" indent="0">
              <a:buNone/>
            </a:pPr>
            <a:r>
              <a:rPr lang="ja-JP" altLang="ja-JP" sz="1050" dirty="0"/>
              <a:t>・貸与機器の借用を希望し，採択された場合，貸与機器等送付先に貸与機器を送付します．荷物の配送に必要な情報を記入してください．貸与機器以外の送付物がある場合にも貸与機器等送付先に送付しますので，機器貸与を希望しない場合も貸与機器等送付先を記入してください．</a:t>
            </a:r>
          </a:p>
          <a:p>
            <a:pPr marL="0" indent="0">
              <a:buNone/>
            </a:pPr>
            <a:r>
              <a:rPr lang="ja-JP" altLang="ja-JP" sz="1050" dirty="0"/>
              <a:t>・チームサポートを希望する場合には、希望欄を選択してください．</a:t>
            </a:r>
          </a:p>
          <a:p>
            <a:pPr marL="0" indent="0">
              <a:buNone/>
            </a:pPr>
            <a:r>
              <a:rPr lang="ja-JP" altLang="ja-JP" sz="1050" dirty="0" smtClean="0"/>
              <a:t>・</a:t>
            </a:r>
            <a:r>
              <a:rPr lang="ja-JP" altLang="en-US" sz="1050" dirty="0"/>
              <a:t>移動</a:t>
            </a:r>
            <a:r>
              <a:rPr lang="ja-JP" altLang="ja-JP" sz="1050" dirty="0" smtClean="0"/>
              <a:t>ロボット</a:t>
            </a:r>
            <a:r>
              <a:rPr lang="ja-JP" altLang="ja-JP" sz="1050" dirty="0"/>
              <a:t>の機数を記入してください．なお，ロボットアイデア用紙の枚数（機数）と齟齬がある場合は，少ないほうの機数として扱います</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smtClean="0"/>
              <a:t>　</a:t>
            </a:r>
            <a:r>
              <a:rPr lang="ja-JP" altLang="en-US" sz="1050" dirty="0" smtClean="0"/>
              <a:t>　　　　　　　　　　　　　　</a:t>
            </a:r>
            <a:r>
              <a:rPr lang="ja-JP" altLang="ja-JP" sz="1050" dirty="0" smtClean="0"/>
              <a:t>　　　　　　ページ　</a:t>
            </a:r>
            <a:r>
              <a:rPr lang="ja-JP" altLang="en-US" sz="1050" dirty="0" smtClean="0"/>
              <a:t>２</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36390606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予選・本選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p>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p>
          <a:p>
            <a:pPr marL="0" indent="0">
              <a:buNone/>
            </a:pPr>
            <a:r>
              <a:rPr lang="en-US" altLang="ja-JP" sz="1050" dirty="0"/>
              <a:t> </a:t>
            </a:r>
            <a:endParaRPr lang="ja-JP" altLang="ja-JP" sz="1050" dirty="0"/>
          </a:p>
          <a:p>
            <a:pPr marL="0" indent="0">
              <a:buNone/>
            </a:pPr>
            <a:r>
              <a:rPr lang="en-US" altLang="ja-JP" sz="1050" dirty="0"/>
              <a:t> </a:t>
            </a:r>
            <a:r>
              <a:rPr lang="ja-JP" altLang="ja-JP" sz="1050" b="1" dirty="0" smtClean="0"/>
              <a:t>○</a:t>
            </a:r>
            <a:r>
              <a:rPr lang="ja-JP" altLang="ja-JP" sz="1050" b="1" dirty="0"/>
              <a:t>チーム紹介用紙（この用紙</a:t>
            </a:r>
            <a:r>
              <a:rPr lang="en-US" altLang="ja-JP" sz="1050" b="1" dirty="0"/>
              <a:t>:</a:t>
            </a:r>
            <a:r>
              <a:rPr lang="en-US" altLang="ja-JP" sz="1050" b="1" dirty="0" smtClean="0"/>
              <a:t>moushikomi20*21honbun.pptx </a:t>
            </a:r>
            <a:r>
              <a:rPr lang="en-US" altLang="ja-JP" sz="1050" b="1" dirty="0"/>
              <a:t>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・チームサポートを希望する場合には、希望理由を記入してください。希望しない場合には空欄で結構です。</a:t>
            </a:r>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a:t>:</a:t>
            </a:r>
            <a:r>
              <a:rPr lang="en-US" altLang="ja-JP" sz="1050" b="1" dirty="0" smtClean="0"/>
              <a:t>moushikomi20*21honbun.pptx </a:t>
            </a:r>
            <a:r>
              <a:rPr lang="en-US" altLang="ja-JP" sz="1050" b="1" dirty="0"/>
              <a:t>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a:t>:</a:t>
            </a:r>
            <a:r>
              <a:rPr lang="en-US" altLang="ja-JP" sz="1050" b="1" dirty="0" smtClean="0"/>
              <a:t>moushikomi20*21honbun.pptx 3</a:t>
            </a:r>
            <a:r>
              <a:rPr lang="ja-JP" altLang="ja-JP" sz="1050" b="1" dirty="0" smtClean="0"/>
              <a:t>ページ目</a:t>
            </a:r>
            <a:r>
              <a:rPr lang="ja-JP" altLang="ja-JP" sz="1050" b="1" dirty="0"/>
              <a:t>以降）</a:t>
            </a:r>
            <a:endParaRPr lang="ja-JP" altLang="ja-JP" sz="1050" dirty="0"/>
          </a:p>
          <a:p>
            <a:pPr marL="0" indent="0">
              <a:buNone/>
            </a:pPr>
            <a:r>
              <a:rPr lang="ja-JP" altLang="ja-JP" sz="1050" dirty="0">
                <a:solidFill>
                  <a:srgbClr val="FF0000"/>
                </a:solidFill>
              </a:rPr>
              <a:t>・ロボットアイデア用紙には，製作・出場</a:t>
            </a:r>
            <a:r>
              <a:rPr lang="ja-JP" altLang="ja-JP" sz="1050" dirty="0" smtClean="0">
                <a:solidFill>
                  <a:srgbClr val="FF0000"/>
                </a:solidFill>
              </a:rPr>
              <a:t>する</a:t>
            </a:r>
            <a:r>
              <a:rPr lang="ja-JP" altLang="en-US" sz="1050" dirty="0" smtClean="0">
                <a:solidFill>
                  <a:srgbClr val="FF0000"/>
                </a:solidFill>
              </a:rPr>
              <a:t>移動</a:t>
            </a:r>
            <a:r>
              <a:rPr lang="ja-JP" altLang="ja-JP" sz="1050" dirty="0" smtClean="0">
                <a:solidFill>
                  <a:srgbClr val="FF0000"/>
                </a:solidFill>
              </a:rPr>
              <a:t>ロボット</a:t>
            </a:r>
            <a:r>
              <a:rPr lang="ja-JP" altLang="en-US" sz="1050" dirty="0" smtClean="0">
                <a:solidFill>
                  <a:srgbClr val="FF0000"/>
                </a:solidFill>
              </a:rPr>
              <a:t>とオブジェクト</a:t>
            </a:r>
            <a:r>
              <a:rPr lang="ja-JP" altLang="ja-JP" sz="1050" dirty="0" smtClean="0">
                <a:solidFill>
                  <a:srgbClr val="FF0000"/>
                </a:solidFill>
              </a:rPr>
              <a:t>につ</a:t>
            </a:r>
            <a:r>
              <a:rPr lang="ja-JP" altLang="ja-JP" sz="1050" dirty="0">
                <a:solidFill>
                  <a:srgbClr val="FF0000"/>
                </a:solidFill>
              </a:rPr>
              <a:t>いて記入し</a:t>
            </a:r>
            <a:r>
              <a:rPr lang="ja-JP" altLang="ja-JP" sz="1050" dirty="0" smtClean="0">
                <a:solidFill>
                  <a:srgbClr val="FF0000"/>
                </a:solidFill>
              </a:rPr>
              <a:t>，</a:t>
            </a:r>
            <a:r>
              <a:rPr lang="ja-JP" altLang="en-US" sz="1050" dirty="0" smtClean="0">
                <a:solidFill>
                  <a:srgbClr val="FF0000"/>
                </a:solidFill>
              </a:rPr>
              <a:t>移動</a:t>
            </a:r>
            <a:r>
              <a:rPr lang="ja-JP" altLang="ja-JP" sz="1050" dirty="0" smtClean="0">
                <a:solidFill>
                  <a:srgbClr val="FF0000"/>
                </a:solidFill>
              </a:rPr>
              <a:t>ロボッの</a:t>
            </a:r>
            <a:r>
              <a:rPr lang="ja-JP" altLang="ja-JP" sz="1050" dirty="0">
                <a:solidFill>
                  <a:srgbClr val="FF0000"/>
                </a:solidFill>
              </a:rPr>
              <a:t>機数分（同一機種の場合も１機１ページ）を提出してください</a:t>
            </a:r>
            <a:r>
              <a:rPr lang="ja-JP" altLang="ja-JP" sz="1050" dirty="0" smtClean="0">
                <a:solidFill>
                  <a:srgbClr val="FF0000"/>
                </a:solidFill>
              </a:rPr>
              <a:t>．</a:t>
            </a:r>
            <a:r>
              <a:rPr lang="ja-JP" altLang="en-US" sz="1050" dirty="0" smtClean="0">
                <a:solidFill>
                  <a:srgbClr val="FF0000"/>
                </a:solidFill>
              </a:rPr>
              <a:t>種類は，移動ロボットについては無線か</a:t>
            </a:r>
            <a:r>
              <a:rPr lang="ja-JP" altLang="en-US" sz="1050" dirty="0" smtClean="0">
                <a:solidFill>
                  <a:srgbClr val="FF0000"/>
                </a:solidFill>
              </a:rPr>
              <a:t>有線，オブジェクトは非常停止スイッチあり，なしに</a:t>
            </a:r>
            <a:r>
              <a:rPr lang="ja-JP" altLang="en-US" sz="1050" dirty="0" smtClean="0">
                <a:solidFill>
                  <a:srgbClr val="FF0000"/>
                </a:solidFill>
              </a:rPr>
              <a:t>丸をつけてください</a:t>
            </a:r>
            <a:r>
              <a:rPr lang="ja-JP" altLang="en-US" sz="1050" dirty="0" smtClean="0">
                <a:solidFill>
                  <a:srgbClr val="FF0000"/>
                </a:solidFill>
              </a:rPr>
              <a:t>．オブジェクトが複数種類ある場合は，該当するすべてに丸をつけてください．</a:t>
            </a:r>
            <a:endParaRPr lang="en-US" altLang="ja-JP" sz="1050" dirty="0" smtClean="0">
              <a:solidFill>
                <a:srgbClr val="FF0000"/>
              </a:solidFill>
            </a:endParaRPr>
          </a:p>
          <a:p>
            <a:pPr marL="0" indent="0">
              <a:buNone/>
            </a:pPr>
            <a:r>
              <a:rPr lang="ja-JP" altLang="en-US" sz="1050" dirty="0" smtClean="0">
                <a:solidFill>
                  <a:srgbClr val="FF0000"/>
                </a:solidFill>
              </a:rPr>
              <a:t>・</a:t>
            </a:r>
            <a:r>
              <a:rPr lang="ja-JP" altLang="en-US" sz="1050" dirty="0">
                <a:solidFill>
                  <a:srgbClr val="FF0000"/>
                </a:solidFill>
              </a:rPr>
              <a:t>オブジェクトは主に搭載される移動ロボットのアイディア用紙に記載</a:t>
            </a:r>
            <a:r>
              <a:rPr lang="ja-JP" altLang="en-US" sz="1050" dirty="0" smtClean="0">
                <a:solidFill>
                  <a:srgbClr val="FF0000"/>
                </a:solidFill>
              </a:rPr>
              <a:t>し，複数種類のオブジェクトを搭載する場合は，それぞれの役割，性能などを記載してください．</a:t>
            </a:r>
            <a:endParaRPr lang="en-US" altLang="ja-JP" sz="1050" dirty="0" smtClean="0">
              <a:solidFill>
                <a:srgbClr val="FF0000"/>
              </a:solidFill>
            </a:endParaRPr>
          </a:p>
          <a:p>
            <a:pPr marL="0" indent="0">
              <a:buNone/>
            </a:pPr>
            <a:r>
              <a:rPr lang="ja-JP" altLang="ja-JP" sz="1050" dirty="0" smtClean="0"/>
              <a:t>・</a:t>
            </a:r>
            <a:r>
              <a:rPr lang="ja-JP" altLang="ja-JP" sz="1050" dirty="0"/>
              <a:t>チーム名、団体名欄にはチーム情報用紙に記入の</a:t>
            </a:r>
            <a:r>
              <a:rPr lang="ja-JP" altLang="ja-JP" sz="1050" dirty="0" smtClean="0"/>
              <a:t>ものと</a:t>
            </a:r>
            <a:r>
              <a:rPr lang="ja-JP" altLang="ja-JP" sz="1050" dirty="0"/>
              <a:t>同一の名称を記入してください．</a:t>
            </a:r>
          </a:p>
          <a:p>
            <a:pPr marL="0" indent="0">
              <a:buNone/>
            </a:pPr>
            <a:r>
              <a:rPr lang="ja-JP" altLang="ja-JP" sz="1050" dirty="0" smtClean="0"/>
              <a:t>・</a:t>
            </a:r>
            <a:r>
              <a:rPr lang="ja-JP" altLang="ja-JP" sz="1050" dirty="0"/>
              <a:t>用紙が不足する場合は，該当ページをコピーして使用してください</a:t>
            </a:r>
            <a:r>
              <a:rPr lang="ja-JP" altLang="ja-JP" sz="1050" dirty="0" smtClean="0"/>
              <a:t>．</a:t>
            </a: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smtClean="0"/>
              <a:t>　</a:t>
            </a:r>
            <a:r>
              <a:rPr lang="ja-JP" altLang="en-US" sz="1050" dirty="0" smtClean="0"/>
              <a:t>　　　　　　　　　　　　　　</a:t>
            </a:r>
            <a:r>
              <a:rPr lang="ja-JP" altLang="ja-JP" sz="1050" dirty="0" smtClean="0"/>
              <a:t>　　　　　　ページ　</a:t>
            </a:r>
            <a:r>
              <a:rPr lang="ja-JP" altLang="en-US" sz="1050" dirty="0"/>
              <a:t>３</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4213201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競技会で実現されていない場合はロボット検査で不合格となり，出場が認められません．図やイラストを併用してもかまいませんが，その場合，図やイラストのどの部分が重要な機能に該当するのか，わかりやすく記述してください．また，図やイラストを用紙の下半分の欄に記載する場合は，その旨を明確にしてください．</a:t>
            </a:r>
          </a:p>
          <a:p>
            <a:pPr marL="0" indent="0">
              <a:buNone/>
            </a:pPr>
            <a:r>
              <a:rPr lang="ja-JP" altLang="ja-JP" sz="1050" b="1" dirty="0"/>
              <a:t>認められる例（機能が具体的に示されている</a:t>
            </a:r>
            <a:r>
              <a:rPr lang="ja-JP" altLang="ja-JP" sz="1050" b="1" dirty="0" smtClean="0"/>
              <a:t>）</a:t>
            </a:r>
            <a:endParaRPr lang="en-US" altLang="ja-JP" sz="1050" b="1" dirty="0" smtClean="0"/>
          </a:p>
          <a:p>
            <a:pPr marL="0" indent="0">
              <a:buNone/>
            </a:pP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ja-JP" sz="1050" dirty="0"/>
              <a:t>・電磁石でできた２号機との合体機構　・ばねを用いたガレキ除去機構</a:t>
            </a:r>
          </a:p>
          <a:p>
            <a:pPr marL="0" indent="0">
              <a:buNone/>
            </a:pPr>
            <a:r>
              <a:rPr lang="ja-JP" altLang="ja-JP" sz="1050" dirty="0"/>
              <a:t>・マスタースレーブでの操縦　・ダミヤンを自動的に認識し画面上に表示</a:t>
            </a:r>
          </a:p>
          <a:p>
            <a:pPr marL="0" indent="0">
              <a:buNone/>
            </a:pPr>
            <a:r>
              <a:rPr lang="ja-JP" altLang="ja-JP" sz="1050" b="1" dirty="0"/>
              <a:t>認められない例（機能が抽象的に表現されている）</a:t>
            </a:r>
            <a:endParaRPr lang="ja-JP" altLang="ja-JP" sz="1050" dirty="0"/>
          </a:p>
          <a:p>
            <a:pPr marL="0" indent="0">
              <a:buNone/>
            </a:pPr>
            <a:r>
              <a:rPr lang="ja-JP" altLang="ja-JP" sz="1050" dirty="0"/>
              <a:t>・やさしく救出するアーム　・広く見渡せるカメラ　・他ロボットと合体したレスキュー活動</a:t>
            </a:r>
          </a:p>
          <a:p>
            <a:pPr marL="0" indent="0">
              <a:buNone/>
            </a:pPr>
            <a:r>
              <a:rPr lang="ja-JP" altLang="ja-JP" sz="1050" dirty="0"/>
              <a:t>・スピード感あるガレキ除去　・迅速な救助を行う　・丁寧な操作ができる操縦桿</a:t>
            </a:r>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smtClean="0"/>
              <a:t>　</a:t>
            </a:r>
            <a:r>
              <a:rPr lang="ja-JP" altLang="en-US" sz="1050" dirty="0" smtClean="0"/>
              <a:t>　　　　　　　　　　　　　　</a:t>
            </a:r>
            <a:r>
              <a:rPr lang="ja-JP" altLang="ja-JP" sz="1050" dirty="0" smtClean="0"/>
              <a:t>　　　　　　ページ　</a:t>
            </a:r>
            <a:r>
              <a:rPr lang="ja-JP" altLang="en-US" sz="1050" dirty="0"/>
              <a:t>４</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4045911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アールコミュニティーＲ×Ｒ（以下：当団体）は、個人情報の重要性を認識し、個人情報を保護することが社会的責務であると考え、個人情報に関する法令及び規程等を遵守し、当団体で取扱う個人情報の取得、利用、管理を適正に行います。</a:t>
            </a:r>
          </a:p>
          <a:p>
            <a:pPr marL="0" indent="0">
              <a:buNone/>
            </a:pPr>
            <a:r>
              <a:rPr lang="ja-JP" altLang="ja-JP" sz="1050" dirty="0"/>
              <a:t>当団体は皆さまから以下の情報をご提供いただいております。</a:t>
            </a:r>
          </a:p>
          <a:p>
            <a:pPr marL="0" indent="0">
              <a:buNone/>
            </a:pPr>
            <a:r>
              <a:rPr lang="ja-JP" altLang="ja-JP" sz="1050" dirty="0"/>
              <a:t>・イベント参加者，チーム，協賛団体，協力団体の名称，住所，連絡先</a:t>
            </a:r>
          </a:p>
          <a:p>
            <a:pPr marL="0" indent="0">
              <a:buNone/>
            </a:pPr>
            <a:r>
              <a:rPr lang="ja-JP" altLang="ja-JP" sz="1050" dirty="0"/>
              <a:t>レスコン並びに関連行事へ参加・協力していただける個人・団体について書類や提出物を通じての収集いたします。</a:t>
            </a:r>
          </a:p>
          <a:p>
            <a:pPr marL="0" indent="0">
              <a:buNone/>
            </a:pPr>
            <a:r>
              <a:rPr lang="en-US" altLang="ja-JP" sz="1050" dirty="0"/>
              <a:t> </a:t>
            </a:r>
            <a:endParaRPr lang="ja-JP" altLang="ja-JP" sz="1050" dirty="0"/>
          </a:p>
          <a:p>
            <a:pPr marL="0" indent="0">
              <a:buNone/>
            </a:pPr>
            <a:r>
              <a:rPr lang="ja-JP" altLang="ja-JP" sz="1050" dirty="0"/>
              <a:t>また、当団体は、皆さまからご提供いただく情報を以下の目的の範囲内において、当団体が実施するレスキューロボットコンテストの運営・開催に利用します。皆さまの同意なく、情報の収集、目的外の利用を行うことはありません。</a:t>
            </a:r>
          </a:p>
          <a:p>
            <a:pPr marL="0" indent="0">
              <a:buNone/>
            </a:pPr>
            <a:r>
              <a:rPr lang="ja-JP" altLang="ja-JP" sz="1050" dirty="0"/>
              <a:t>開示、訂正、利用停止等のお申し出があった場合には、当団体所定の方法に基づき対応</a:t>
            </a:r>
            <a:r>
              <a:rPr lang="ja-JP" altLang="ja-JP" sz="1050" dirty="0" smtClean="0"/>
              <a:t>致します</a:t>
            </a:r>
            <a:r>
              <a:rPr lang="ja-JP" altLang="ja-JP" sz="1050" dirty="0"/>
              <a:t>。具体的な方法については、個別にご案内しますので、下記受付窓口までお問い合わせ</a:t>
            </a:r>
            <a:r>
              <a:rPr lang="ja-JP" altLang="ja-JP" sz="1050" dirty="0" smtClean="0"/>
              <a:t>ください</a:t>
            </a:r>
            <a:r>
              <a:rPr lang="ja-JP" altLang="ja-JP" sz="1050" dirty="0"/>
              <a:t>。</a:t>
            </a:r>
          </a:p>
          <a:p>
            <a:pPr marL="0" indent="0">
              <a:buNone/>
            </a:pPr>
            <a:r>
              <a:rPr lang="en-US" altLang="ja-JP" sz="1050" dirty="0"/>
              <a:t> </a:t>
            </a:r>
            <a:endParaRPr lang="ja-JP" altLang="ja-JP" sz="1050" dirty="0"/>
          </a:p>
          <a:p>
            <a:pPr marL="0" indent="0">
              <a:buNone/>
            </a:pPr>
            <a:r>
              <a:rPr lang="ja-JP" altLang="ja-JP" sz="1050" dirty="0"/>
              <a:t>レスキューロボットコンテスト、又は個人情報の取扱いに関しては、下記の窓口まで</a:t>
            </a:r>
            <a:r>
              <a:rPr lang="en-US" altLang="ja-JP" sz="1050" dirty="0"/>
              <a:t>E</a:t>
            </a:r>
            <a:r>
              <a:rPr lang="ja-JP" altLang="ja-JP" sz="1050" dirty="0"/>
              <a:t>メールにて</a:t>
            </a:r>
            <a:r>
              <a:rPr lang="ja-JP" altLang="ja-JP" sz="1050" dirty="0" smtClean="0"/>
              <a:t>お問い合わせ</a:t>
            </a:r>
            <a:r>
              <a:rPr lang="ja-JP" altLang="ja-JP" sz="1050" dirty="0"/>
              <a:t>ください。</a:t>
            </a:r>
          </a:p>
          <a:p>
            <a:pPr marL="0" indent="0">
              <a:buNone/>
            </a:pPr>
            <a:r>
              <a:rPr lang="ja-JP" altLang="ja-JP" sz="1050" dirty="0"/>
              <a:t>レスキューロボットコンテスト実行</a:t>
            </a:r>
            <a:r>
              <a:rPr lang="ja-JP" altLang="ja-JP" sz="1050"/>
              <a:t>委員会 </a:t>
            </a:r>
            <a:r>
              <a:rPr lang="ja-JP" altLang="en-US" sz="1050" smtClean="0"/>
              <a:t>事務局 </a:t>
            </a:r>
            <a:r>
              <a:rPr lang="ja-JP" altLang="ja-JP" sz="1050" smtClean="0"/>
              <a:t>総務</a:t>
            </a:r>
            <a:r>
              <a:rPr lang="ja-JP" altLang="ja-JP" sz="1050" dirty="0"/>
              <a:t>・</a:t>
            </a:r>
            <a:r>
              <a:rPr lang="ja-JP" altLang="ja-JP" sz="1050"/>
              <a:t>チーム</a:t>
            </a:r>
            <a:r>
              <a:rPr lang="ja-JP" altLang="ja-JP" sz="1050" smtClean="0"/>
              <a:t>対応グループ</a:t>
            </a:r>
            <a:r>
              <a:rPr lang="ja-JP" altLang="ja-JP" sz="1050" dirty="0"/>
              <a:t>　個人情報保護担当</a:t>
            </a:r>
          </a:p>
          <a:p>
            <a:pPr marL="0" indent="0">
              <a:buNone/>
            </a:pPr>
            <a:r>
              <a:rPr lang="en-US" altLang="ja-JP" sz="1050" dirty="0"/>
              <a:t>E </a:t>
            </a:r>
            <a:r>
              <a:rPr lang="ja-JP" altLang="ja-JP" sz="1050" dirty="0"/>
              <a:t>メールアドレス： </a:t>
            </a:r>
            <a:r>
              <a:rPr lang="en-US" altLang="ja-JP" sz="1050" dirty="0"/>
              <a:t>office@rescon.ss.oka-pu.ac.jp</a:t>
            </a:r>
            <a:endParaRPr lang="ja-JP" altLang="ja-JP" sz="1050" dirty="0"/>
          </a:p>
          <a:p>
            <a:pPr marL="0" indent="0">
              <a:buNone/>
            </a:pPr>
            <a:r>
              <a:rPr lang="en-US" altLang="ja-JP" sz="1050" dirty="0"/>
              <a:t> </a:t>
            </a:r>
            <a:endParaRPr lang="ja-JP" altLang="ja-JP" sz="1050" dirty="0"/>
          </a:p>
          <a:p>
            <a:pPr marL="0" indent="0">
              <a:buNone/>
            </a:pPr>
            <a:r>
              <a:rPr lang="ja-JP" altLang="en-US" sz="1050" dirty="0" smtClean="0"/>
              <a:t>平成</a:t>
            </a:r>
            <a:r>
              <a:rPr lang="en-US" altLang="ja-JP" sz="1050" dirty="0" smtClean="0"/>
              <a:t>30</a:t>
            </a:r>
            <a:r>
              <a:rPr lang="ja-JP" altLang="ja-JP" sz="1050" dirty="0" smtClean="0"/>
              <a:t>年</a:t>
            </a:r>
            <a:r>
              <a:rPr lang="en-US" altLang="ja-JP" sz="1050" dirty="0" smtClean="0"/>
              <a:t> 11</a:t>
            </a:r>
            <a:r>
              <a:rPr lang="ja-JP" altLang="ja-JP" sz="1050" dirty="0" smtClean="0"/>
              <a:t>月</a:t>
            </a:r>
            <a:r>
              <a:rPr lang="en-US" altLang="ja-JP" sz="1050" dirty="0" smtClean="0"/>
              <a:t>25</a:t>
            </a:r>
            <a:r>
              <a:rPr lang="ja-JP" altLang="ja-JP" sz="1050" dirty="0" smtClean="0"/>
              <a:t>日 </a:t>
            </a:r>
            <a:r>
              <a:rPr lang="ja-JP" altLang="ja-JP" sz="1050" dirty="0"/>
              <a:t>策定</a:t>
            </a:r>
          </a:p>
          <a:p>
            <a:pPr marL="0" indent="0">
              <a:buNone/>
            </a:pPr>
            <a:r>
              <a:rPr lang="en-US" altLang="ja-JP" sz="1050" dirty="0"/>
              <a:t> </a:t>
            </a:r>
            <a:endParaRPr lang="ja-JP" altLang="ja-JP" sz="1050" dirty="0"/>
          </a:p>
        </p:txBody>
      </p:sp>
      <p:sp>
        <p:nvSpPr>
          <p:cNvPr id="17" name="テキスト ボックス 16"/>
          <p:cNvSpPr txBox="1"/>
          <p:nvPr/>
        </p:nvSpPr>
        <p:spPr>
          <a:xfrm>
            <a:off x="252001" y="6426000"/>
            <a:ext cx="8639999" cy="253916"/>
          </a:xfrm>
          <a:prstGeom prst="rect">
            <a:avLst/>
          </a:prstGeom>
          <a:noFill/>
        </p:spPr>
        <p:txBody>
          <a:bodyPr wrap="square" rtlCol="0">
            <a:spAutoFit/>
          </a:bodyPr>
          <a:lstStyle/>
          <a:p>
            <a:pPr algn="ctr"/>
            <a:r>
              <a:rPr lang="ja-JP" altLang="ja-JP" sz="1050" dirty="0" smtClean="0"/>
              <a:t>参加申込書記入に関する留意事項　</a:t>
            </a:r>
            <a:r>
              <a:rPr lang="ja-JP" altLang="en-US" sz="1050" dirty="0" smtClean="0"/>
              <a:t>　　　　　　　　　</a:t>
            </a:r>
            <a:r>
              <a:rPr lang="ja-JP" altLang="ja-JP" sz="1050" dirty="0" smtClean="0"/>
              <a:t>　　</a:t>
            </a:r>
            <a:r>
              <a:rPr lang="ja-JP" altLang="en-US" sz="1050" dirty="0" smtClean="0"/>
              <a:t>レスキューロボットコンテスト　２０</a:t>
            </a:r>
            <a:r>
              <a:rPr lang="en-US" altLang="ja-JP" sz="1050" dirty="0" smtClean="0"/>
              <a:t>×</a:t>
            </a:r>
            <a:r>
              <a:rPr lang="ja-JP" altLang="en-US" sz="1050" dirty="0" smtClean="0"/>
              <a:t>２１</a:t>
            </a:r>
            <a:r>
              <a:rPr lang="ja-JP" altLang="ja-JP" sz="1050" dirty="0" smtClean="0"/>
              <a:t>　</a:t>
            </a:r>
            <a:r>
              <a:rPr lang="ja-JP" altLang="en-US" sz="1050" dirty="0" smtClean="0"/>
              <a:t>　　　　　　　　　　　　　　</a:t>
            </a:r>
            <a:r>
              <a:rPr lang="ja-JP" altLang="ja-JP" sz="1050" dirty="0" smtClean="0"/>
              <a:t>　　　　　　ページ　</a:t>
            </a:r>
            <a:r>
              <a:rPr lang="ja-JP" altLang="en-US" sz="1050" dirty="0" smtClean="0"/>
              <a:t>５</a:t>
            </a:r>
            <a:r>
              <a:rPr lang="ja-JP" altLang="ja-JP" sz="1050" dirty="0" smtClean="0"/>
              <a:t>／</a:t>
            </a:r>
            <a:r>
              <a:rPr lang="ja-JP" altLang="en-US" sz="1050" dirty="0" smtClean="0"/>
              <a:t>５</a:t>
            </a:r>
            <a:r>
              <a:rPr lang="ja-JP" altLang="ja-JP" sz="1050" dirty="0" smtClean="0"/>
              <a:t>　</a:t>
            </a:r>
            <a:endParaRPr lang="ja-JP" altLang="ja-JP" sz="1050" dirty="0"/>
          </a:p>
        </p:txBody>
      </p:sp>
    </p:spTree>
    <p:extLst>
      <p:ext uri="{BB962C8B-B14F-4D97-AF65-F5344CB8AC3E}">
        <p14:creationId xmlns:p14="http://schemas.microsoft.com/office/powerpoint/2010/main" val="1628521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615</TotalTime>
  <Words>1206</Words>
  <Application>Microsoft Office PowerPoint</Application>
  <PresentationFormat>画面に合わせる (4:3)</PresentationFormat>
  <Paragraphs>120</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森 和也</cp:lastModifiedBy>
  <cp:revision>66</cp:revision>
  <cp:lastPrinted>2018-11-23T14:49:38Z</cp:lastPrinted>
  <dcterms:created xsi:type="dcterms:W3CDTF">2017-11-29T13:11:02Z</dcterms:created>
  <dcterms:modified xsi:type="dcterms:W3CDTF">2020-11-20T03:51:29Z</dcterms:modified>
</cp:coreProperties>
</file>