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0" r:id="rId4"/>
    <p:sldId id="257" r:id="rId5"/>
    <p:sldId id="258" r:id="rId6"/>
    <p:sldId id="261" r:id="rId7"/>
    <p:sldId id="262" r:id="rId8"/>
    <p:sldId id="264" r:id="rId9"/>
    <p:sldId id="263" r:id="rId10"/>
    <p:sldId id="265" r:id="rId1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73" autoAdjust="0"/>
  </p:normalViewPr>
  <p:slideViewPr>
    <p:cSldViewPr>
      <p:cViewPr>
        <p:scale>
          <a:sx n="66" d="100"/>
          <a:sy n="66" d="100"/>
        </p:scale>
        <p:origin x="-141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069FDE0-DF22-48C9-826E-18BC56B01ADE}" type="datetimeFigureOut">
              <a:rPr kumimoji="1" lang="ja-JP" altLang="en-US" smtClean="0"/>
              <a:t>2019/4/7</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A004747-3801-4185-AE28-88B383F3E148}" type="slidenum">
              <a:rPr kumimoji="1" lang="ja-JP" altLang="en-US" smtClean="0"/>
              <a:t>‹#›</a:t>
            </a:fld>
            <a:endParaRPr kumimoji="1" lang="ja-JP" altLang="en-US"/>
          </a:p>
        </p:txBody>
      </p:sp>
    </p:spTree>
    <p:extLst>
      <p:ext uri="{BB962C8B-B14F-4D97-AF65-F5344CB8AC3E}">
        <p14:creationId xmlns:p14="http://schemas.microsoft.com/office/powerpoint/2010/main" val="38070556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1</a:t>
            </a:fld>
            <a:endParaRPr kumimoji="1" lang="ja-JP" altLang="en-US"/>
          </a:p>
        </p:txBody>
      </p:sp>
    </p:spTree>
    <p:extLst>
      <p:ext uri="{BB962C8B-B14F-4D97-AF65-F5344CB8AC3E}">
        <p14:creationId xmlns:p14="http://schemas.microsoft.com/office/powerpoint/2010/main" val="82545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10</a:t>
            </a:fld>
            <a:endParaRPr kumimoji="1" lang="ja-JP" altLang="en-US"/>
          </a:p>
        </p:txBody>
      </p:sp>
    </p:spTree>
    <p:extLst>
      <p:ext uri="{BB962C8B-B14F-4D97-AF65-F5344CB8AC3E}">
        <p14:creationId xmlns:p14="http://schemas.microsoft.com/office/powerpoint/2010/main" val="277938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2</a:t>
            </a:fld>
            <a:endParaRPr kumimoji="1" lang="ja-JP" altLang="en-US"/>
          </a:p>
        </p:txBody>
      </p:sp>
    </p:spTree>
    <p:extLst>
      <p:ext uri="{BB962C8B-B14F-4D97-AF65-F5344CB8AC3E}">
        <p14:creationId xmlns:p14="http://schemas.microsoft.com/office/powerpoint/2010/main" val="11694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3</a:t>
            </a:fld>
            <a:endParaRPr kumimoji="1" lang="ja-JP" altLang="en-US"/>
          </a:p>
        </p:txBody>
      </p:sp>
    </p:spTree>
    <p:extLst>
      <p:ext uri="{BB962C8B-B14F-4D97-AF65-F5344CB8AC3E}">
        <p14:creationId xmlns:p14="http://schemas.microsoft.com/office/powerpoint/2010/main" val="291790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4</a:t>
            </a:fld>
            <a:endParaRPr kumimoji="1" lang="ja-JP" altLang="en-US"/>
          </a:p>
        </p:txBody>
      </p:sp>
    </p:spTree>
    <p:extLst>
      <p:ext uri="{BB962C8B-B14F-4D97-AF65-F5344CB8AC3E}">
        <p14:creationId xmlns:p14="http://schemas.microsoft.com/office/powerpoint/2010/main" val="179341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5</a:t>
            </a:fld>
            <a:endParaRPr kumimoji="1" lang="ja-JP" altLang="en-US"/>
          </a:p>
        </p:txBody>
      </p:sp>
    </p:spTree>
    <p:extLst>
      <p:ext uri="{BB962C8B-B14F-4D97-AF65-F5344CB8AC3E}">
        <p14:creationId xmlns:p14="http://schemas.microsoft.com/office/powerpoint/2010/main" val="410224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6</a:t>
            </a:fld>
            <a:endParaRPr kumimoji="1" lang="ja-JP" altLang="en-US"/>
          </a:p>
        </p:txBody>
      </p:sp>
    </p:spTree>
    <p:extLst>
      <p:ext uri="{BB962C8B-B14F-4D97-AF65-F5344CB8AC3E}">
        <p14:creationId xmlns:p14="http://schemas.microsoft.com/office/powerpoint/2010/main" val="25945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7</a:t>
            </a:fld>
            <a:endParaRPr kumimoji="1" lang="ja-JP" altLang="en-US"/>
          </a:p>
        </p:txBody>
      </p:sp>
    </p:spTree>
    <p:extLst>
      <p:ext uri="{BB962C8B-B14F-4D97-AF65-F5344CB8AC3E}">
        <p14:creationId xmlns:p14="http://schemas.microsoft.com/office/powerpoint/2010/main" val="329935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8</a:t>
            </a:fld>
            <a:endParaRPr kumimoji="1" lang="ja-JP" altLang="en-US"/>
          </a:p>
        </p:txBody>
      </p:sp>
    </p:spTree>
    <p:extLst>
      <p:ext uri="{BB962C8B-B14F-4D97-AF65-F5344CB8AC3E}">
        <p14:creationId xmlns:p14="http://schemas.microsoft.com/office/powerpoint/2010/main" val="69092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004747-3801-4185-AE28-88B383F3E148}" type="slidenum">
              <a:rPr kumimoji="1" lang="ja-JP" altLang="en-US" smtClean="0"/>
              <a:t>9</a:t>
            </a:fld>
            <a:endParaRPr kumimoji="1" lang="ja-JP" altLang="en-US"/>
          </a:p>
        </p:txBody>
      </p:sp>
    </p:spTree>
    <p:extLst>
      <p:ext uri="{BB962C8B-B14F-4D97-AF65-F5344CB8AC3E}">
        <p14:creationId xmlns:p14="http://schemas.microsoft.com/office/powerpoint/2010/main" val="69092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189791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29681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427677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364569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6423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362727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13465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329823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210493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151200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C15394-0281-4CA8-8A11-A77ACC72DEB1}" type="datetimeFigureOut">
              <a:rPr kumimoji="1" lang="ja-JP" altLang="en-US" smtClean="0"/>
              <a:t>2019/4/7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69185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15394-0281-4CA8-8A11-A77ACC72DEB1}" type="datetimeFigureOut">
              <a:rPr kumimoji="1" lang="ja-JP" altLang="en-US" smtClean="0"/>
              <a:t>2019/4/7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583C8-0607-4806-AE6E-C94349645203}" type="slidenum">
              <a:rPr kumimoji="1" lang="ja-JP" altLang="en-US" smtClean="0"/>
              <a:t>‹#›</a:t>
            </a:fld>
            <a:endParaRPr kumimoji="1" lang="ja-JP" altLang="en-US"/>
          </a:p>
        </p:txBody>
      </p:sp>
    </p:spTree>
    <p:extLst>
      <p:ext uri="{BB962C8B-B14F-4D97-AF65-F5344CB8AC3E}">
        <p14:creationId xmlns:p14="http://schemas.microsoft.com/office/powerpoint/2010/main" val="189235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cue-robot-contest.org/forTeam/19th-contest/bosyu/team-ques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decn.co.jp/?p=6645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第</a:t>
            </a:r>
            <a:r>
              <a:rPr kumimoji="1" lang="en-US" altLang="ja-JP" dirty="0" smtClean="0"/>
              <a:t>19</a:t>
            </a:r>
            <a:r>
              <a:rPr kumimoji="1" lang="ja-JP" altLang="en-US" dirty="0" smtClean="0"/>
              <a:t>回レスキューロボット</a:t>
            </a:r>
            <a:r>
              <a:rPr kumimoji="1" lang="en-US" altLang="ja-JP" dirty="0" smtClean="0"/>
              <a:t/>
            </a:r>
            <a:br>
              <a:rPr kumimoji="1" lang="en-US" altLang="ja-JP" dirty="0" smtClean="0"/>
            </a:br>
            <a:r>
              <a:rPr kumimoji="1" lang="ja-JP" altLang="en-US" dirty="0" smtClean="0"/>
              <a:t>コンテスト　競技</a:t>
            </a:r>
            <a:r>
              <a:rPr kumimoji="1" lang="en-US" altLang="ja-JP" dirty="0" smtClean="0"/>
              <a:t>G</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chemeClr val="tx1"/>
                </a:solidFill>
              </a:rPr>
              <a:t>新路上ガレキ</a:t>
            </a:r>
            <a:endParaRPr kumimoji="1" lang="en-US" altLang="ja-JP" dirty="0" smtClean="0">
              <a:solidFill>
                <a:schemeClr val="tx1"/>
              </a:solidFill>
            </a:endParaRPr>
          </a:p>
          <a:p>
            <a:r>
              <a:rPr lang="ja-JP" altLang="en-US" dirty="0" smtClean="0">
                <a:solidFill>
                  <a:schemeClr val="tx1"/>
                </a:solidFill>
              </a:rPr>
              <a:t>他通達事項</a:t>
            </a:r>
            <a:endParaRPr kumimoji="1" lang="ja-JP" altLang="en-US" dirty="0">
              <a:solidFill>
                <a:schemeClr val="tx1"/>
              </a:solidFill>
            </a:endParaRPr>
          </a:p>
        </p:txBody>
      </p:sp>
    </p:spTree>
    <p:extLst>
      <p:ext uri="{BB962C8B-B14F-4D97-AF65-F5344CB8AC3E}">
        <p14:creationId xmlns:p14="http://schemas.microsoft.com/office/powerpoint/2010/main" val="2674338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chemeClr val="tx1"/>
                </a:solidFill>
              </a:rPr>
              <a:t>他通達事項</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規定適合通知書について</a:t>
            </a:r>
            <a:endParaRPr lang="en-US" altLang="ja-JP" dirty="0" smtClean="0"/>
          </a:p>
          <a:p>
            <a:pPr lvl="1"/>
            <a:r>
              <a:rPr kumimoji="1" lang="ja-JP" altLang="en-US" dirty="0" smtClean="0"/>
              <a:t>規定に関わる指摘、注意事項があるので</a:t>
            </a:r>
            <a:r>
              <a:rPr lang="ja-JP" altLang="en-US" dirty="0" smtClean="0"/>
              <a:t>　　　　　　</a:t>
            </a:r>
            <a:r>
              <a:rPr kumimoji="1" lang="ja-JP" altLang="en-US" dirty="0" smtClean="0"/>
              <a:t>確認すること</a:t>
            </a:r>
            <a:endParaRPr kumimoji="1" lang="en-US" altLang="ja-JP" dirty="0" smtClean="0"/>
          </a:p>
          <a:p>
            <a:pPr lvl="1"/>
            <a:r>
              <a:rPr lang="en-US" altLang="ja-JP" b="1" dirty="0" smtClean="0">
                <a:solidFill>
                  <a:srgbClr val="FF0000"/>
                </a:solidFill>
              </a:rPr>
              <a:t>【</a:t>
            </a:r>
            <a:r>
              <a:rPr lang="ja-JP" altLang="en-US" b="1" dirty="0" smtClean="0">
                <a:solidFill>
                  <a:srgbClr val="FF0000"/>
                </a:solidFill>
              </a:rPr>
              <a:t>重要</a:t>
            </a:r>
            <a:r>
              <a:rPr lang="en-US" altLang="ja-JP" b="1" dirty="0" smtClean="0">
                <a:solidFill>
                  <a:srgbClr val="FF0000"/>
                </a:solidFill>
              </a:rPr>
              <a:t>】</a:t>
            </a:r>
            <a:r>
              <a:rPr lang="ja-JP" altLang="en-US" dirty="0" smtClean="0"/>
              <a:t>説明等、委員会が回答を求める指摘事項は、メールによる回答をお願いします</a:t>
            </a:r>
            <a:endParaRPr lang="en-US" altLang="ja-JP" dirty="0" smtClean="0"/>
          </a:p>
          <a:p>
            <a:pPr lvl="1"/>
            <a:endParaRPr kumimoji="1" lang="en-US" altLang="ja-JP" dirty="0"/>
          </a:p>
          <a:p>
            <a:r>
              <a:rPr kumimoji="1" lang="ja-JP" altLang="en-US" dirty="0" smtClean="0"/>
              <a:t>チームからの質問について</a:t>
            </a:r>
            <a:endParaRPr kumimoji="1" lang="en-US" altLang="ja-JP" dirty="0" smtClean="0"/>
          </a:p>
          <a:p>
            <a:pPr lvl="1"/>
            <a:r>
              <a:rPr lang="ja-JP" altLang="en-US" dirty="0" smtClean="0"/>
              <a:t>頂いた質問で全チームへの展開が必要な内容は　　レスコン</a:t>
            </a:r>
            <a:r>
              <a:rPr lang="en-US" altLang="ja-JP" dirty="0" smtClean="0"/>
              <a:t>HP</a:t>
            </a:r>
            <a:r>
              <a:rPr lang="ja-JP" altLang="en-US" dirty="0" smtClean="0"/>
              <a:t>のチーム向けページ「質問と回答 </a:t>
            </a:r>
            <a:r>
              <a:rPr lang="en-US" altLang="ja-JP" dirty="0" smtClean="0"/>
              <a:t>(</a:t>
            </a:r>
            <a:r>
              <a:rPr lang="ja-JP" altLang="en-US" dirty="0" smtClean="0"/>
              <a:t>募集</a:t>
            </a:r>
            <a:r>
              <a:rPr lang="en-US" altLang="ja-JP" dirty="0" smtClean="0"/>
              <a:t>/</a:t>
            </a:r>
            <a:r>
              <a:rPr lang="ja-JP" altLang="en-US" dirty="0" smtClean="0"/>
              <a:t>第</a:t>
            </a:r>
            <a:r>
              <a:rPr lang="en-US" altLang="ja-JP" dirty="0" smtClean="0"/>
              <a:t>19</a:t>
            </a:r>
            <a:r>
              <a:rPr lang="ja-JP" altLang="en-US" dirty="0" smtClean="0"/>
              <a:t>回</a:t>
            </a:r>
            <a:r>
              <a:rPr lang="en-US" altLang="ja-JP" dirty="0" smtClean="0"/>
              <a:t>)</a:t>
            </a:r>
            <a:r>
              <a:rPr lang="ja-JP" altLang="en-US" dirty="0" smtClean="0"/>
              <a:t>」に記載、確認してください。　　　　　　　　　　　　　　　　　　</a:t>
            </a:r>
            <a:r>
              <a:rPr lang="en-US" altLang="ja-JP" dirty="0" smtClean="0">
                <a:hlinkClick r:id="rId3"/>
              </a:rPr>
              <a:t>https://www.rescue-robot-contest.org/forTeam/19th-contest/bosyu/team-questions</a:t>
            </a:r>
            <a:r>
              <a:rPr lang="ja-JP" altLang="en-US" dirty="0" smtClean="0"/>
              <a:t>　　　　　　　　　　　　　　　　　　</a:t>
            </a:r>
            <a:endParaRPr kumimoji="1" lang="en-US" altLang="ja-JP" dirty="0" smtClean="0"/>
          </a:p>
          <a:p>
            <a:endParaRPr kumimoji="1" lang="ja-JP" altLang="en-US" dirty="0"/>
          </a:p>
        </p:txBody>
      </p:sp>
    </p:spTree>
    <p:extLst>
      <p:ext uri="{BB962C8B-B14F-4D97-AF65-F5344CB8AC3E}">
        <p14:creationId xmlns:p14="http://schemas.microsoft.com/office/powerpoint/2010/main" val="108938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新路上ガレキ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新路上ガレキの目的</a:t>
            </a:r>
            <a:endParaRPr kumimoji="1" lang="en-US" altLang="ja-JP" dirty="0" smtClean="0"/>
          </a:p>
          <a:p>
            <a:pPr lvl="1"/>
            <a:r>
              <a:rPr lang="ja-JP" altLang="en-US" dirty="0"/>
              <a:t>今まで</a:t>
            </a:r>
            <a:r>
              <a:rPr lang="ja-JP" altLang="en-US" dirty="0" smtClean="0"/>
              <a:t>の路上ガレキは</a:t>
            </a:r>
            <a:endParaRPr lang="en-US" altLang="ja-JP" dirty="0"/>
          </a:p>
          <a:p>
            <a:pPr lvl="2"/>
            <a:r>
              <a:rPr kumimoji="1" lang="ja-JP" altLang="en-US" dirty="0" smtClean="0"/>
              <a:t>地震などによるアスファルト凹凸の発生</a:t>
            </a:r>
            <a:endParaRPr kumimoji="1" lang="en-US" altLang="ja-JP" dirty="0" smtClean="0"/>
          </a:p>
          <a:p>
            <a:pPr marL="914400" lvl="2" indent="0">
              <a:buNone/>
            </a:pPr>
            <a:r>
              <a:rPr lang="en-US" altLang="ja-JP" dirty="0"/>
              <a:t>	</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410285"/>
            <a:ext cx="4032448" cy="296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四角形吹き出し 3"/>
          <p:cNvSpPr/>
          <p:nvPr/>
        </p:nvSpPr>
        <p:spPr>
          <a:xfrm>
            <a:off x="5292080" y="3284984"/>
            <a:ext cx="3384376" cy="3456384"/>
          </a:xfrm>
          <a:prstGeom prst="wedgeRectCallout">
            <a:avLst>
              <a:gd name="adj1" fmla="val -74427"/>
              <a:gd name="adj2" fmla="val -248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801"/>
          <a:stretch/>
        </p:blipFill>
        <p:spPr bwMode="auto">
          <a:xfrm>
            <a:off x="5544108" y="3356992"/>
            <a:ext cx="2880320" cy="162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652120" y="4869160"/>
            <a:ext cx="2772308" cy="1754326"/>
          </a:xfrm>
          <a:prstGeom prst="rect">
            <a:avLst/>
          </a:prstGeom>
          <a:noFill/>
        </p:spPr>
        <p:txBody>
          <a:bodyPr wrap="square" rtlCol="0">
            <a:spAutoFit/>
          </a:bodyPr>
          <a:lstStyle/>
          <a:p>
            <a:r>
              <a:rPr lang="ja-JP" altLang="en-US" dirty="0" smtClean="0"/>
              <a:t>長い間同じ課題だったため</a:t>
            </a:r>
            <a:endParaRPr lang="en-US" altLang="ja-JP" dirty="0" smtClean="0"/>
          </a:p>
          <a:p>
            <a:r>
              <a:rPr kumimoji="1" lang="ja-JP" altLang="en-US" dirty="0"/>
              <a:t>チーム</a:t>
            </a:r>
            <a:r>
              <a:rPr kumimoji="1" lang="ja-JP" altLang="en-US" dirty="0" smtClean="0"/>
              <a:t>も慣れてしまう</a:t>
            </a:r>
            <a:endParaRPr kumimoji="1" lang="en-US" altLang="ja-JP" dirty="0" smtClean="0"/>
          </a:p>
          <a:p>
            <a:endParaRPr lang="en-US" altLang="ja-JP" dirty="0"/>
          </a:p>
          <a:p>
            <a:r>
              <a:rPr kumimoji="1" lang="ja-JP" altLang="en-US" dirty="0" smtClean="0"/>
              <a:t>また、実際の災害は</a:t>
            </a:r>
            <a:endParaRPr kumimoji="1" lang="en-US" altLang="ja-JP" dirty="0" smtClean="0"/>
          </a:p>
          <a:p>
            <a:r>
              <a:rPr kumimoji="1" lang="ja-JP" altLang="en-US" dirty="0" smtClean="0"/>
              <a:t>これ以上に不整地な場合もある</a:t>
            </a:r>
            <a:endParaRPr kumimoji="1" lang="ja-JP" altLang="en-US" dirty="0"/>
          </a:p>
        </p:txBody>
      </p:sp>
      <p:sp>
        <p:nvSpPr>
          <p:cNvPr id="6" name="テキスト ボックス 5"/>
          <p:cNvSpPr txBox="1"/>
          <p:nvPr/>
        </p:nvSpPr>
        <p:spPr>
          <a:xfrm>
            <a:off x="34099" y="6013737"/>
            <a:ext cx="5616624" cy="938719"/>
          </a:xfrm>
          <a:prstGeom prst="rect">
            <a:avLst/>
          </a:prstGeom>
          <a:noFill/>
        </p:spPr>
        <p:txBody>
          <a:bodyPr wrap="square" rtlCol="0">
            <a:spAutoFit/>
          </a:bodyPr>
          <a:lstStyle/>
          <a:p>
            <a:r>
              <a:rPr kumimoji="1" lang="ja-JP" altLang="en-US" sz="1100" dirty="0" smtClean="0"/>
              <a:t>画像引用元</a:t>
            </a:r>
            <a:endParaRPr kumimoji="1" lang="en-US" altLang="ja-JP" sz="1100" dirty="0" smtClean="0"/>
          </a:p>
          <a:p>
            <a:r>
              <a:rPr lang="ja-JP" altLang="en-US" sz="1100" dirty="0" smtClean="0"/>
              <a:t>日刊　建設工業新聞　</a:t>
            </a:r>
            <a:endParaRPr lang="en-US" altLang="ja-JP" sz="1100" dirty="0" smtClean="0"/>
          </a:p>
          <a:p>
            <a:r>
              <a:rPr lang="ja-JP" altLang="en-US" sz="1100" dirty="0" smtClean="0"/>
              <a:t>熊本地震／国交省挙げ情報収集・迅速対応／住環境・物流・交通・土砂災害柱に</a:t>
            </a:r>
            <a:endParaRPr kumimoji="1" lang="en-US" altLang="ja-JP" sz="1100" dirty="0" smtClean="0"/>
          </a:p>
          <a:p>
            <a:r>
              <a:rPr lang="en-US" altLang="ja-JP" sz="1100" dirty="0">
                <a:hlinkClick r:id="rId5"/>
              </a:rPr>
              <a:t>https://www.decn.co.jp/?</a:t>
            </a:r>
            <a:r>
              <a:rPr lang="en-US" altLang="ja-JP" sz="1100" dirty="0" smtClean="0">
                <a:hlinkClick r:id="rId5"/>
              </a:rPr>
              <a:t>p=66457</a:t>
            </a:r>
            <a:endParaRPr lang="en-US" altLang="ja-JP" sz="1100" dirty="0" smtClean="0"/>
          </a:p>
          <a:p>
            <a:endParaRPr kumimoji="1" lang="ja-JP" altLang="en-US" sz="1100" dirty="0"/>
          </a:p>
        </p:txBody>
      </p:sp>
    </p:spTree>
    <p:extLst>
      <p:ext uri="{BB962C8B-B14F-4D97-AF65-F5344CB8AC3E}">
        <p14:creationId xmlns:p14="http://schemas.microsoft.com/office/powerpoint/2010/main" val="1990836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新路上ガレキ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新路上ガレキの目的</a:t>
            </a:r>
            <a:endParaRPr kumimoji="1" lang="en-US" altLang="ja-JP" dirty="0" smtClean="0"/>
          </a:p>
          <a:p>
            <a:pPr lvl="1"/>
            <a:r>
              <a:rPr lang="ja-JP" altLang="en-US" dirty="0" smtClean="0"/>
              <a:t>新しい路上ガレキは、より通過困難な道</a:t>
            </a:r>
            <a:endParaRPr lang="en-US" altLang="ja-JP" dirty="0"/>
          </a:p>
          <a:p>
            <a:pPr lvl="2"/>
            <a:r>
              <a:rPr kumimoji="1" lang="ja-JP" altLang="en-US" dirty="0" smtClean="0"/>
              <a:t>大きな陥没と堆積物により高低差</a:t>
            </a:r>
            <a:r>
              <a:rPr lang="ja-JP" altLang="en-US" dirty="0"/>
              <a:t>の</a:t>
            </a:r>
            <a:r>
              <a:rPr lang="ja-JP" altLang="en-US" dirty="0" smtClean="0"/>
              <a:t>ある路面</a:t>
            </a:r>
            <a:endParaRPr lang="en-US" altLang="ja-JP" dirty="0" smtClean="0"/>
          </a:p>
          <a:p>
            <a:pPr lvl="2"/>
            <a:r>
              <a:rPr kumimoji="1" lang="ja-JP" altLang="en-US" dirty="0" smtClean="0"/>
              <a:t>液状化した路面</a:t>
            </a:r>
            <a:endParaRPr kumimoji="1" lang="en-US" altLang="ja-JP" dirty="0" smtClean="0"/>
          </a:p>
          <a:p>
            <a:pPr marL="914400" lvl="2" indent="0">
              <a:buNone/>
            </a:pPr>
            <a:r>
              <a:rPr lang="en-US" altLang="ja-JP" dirty="0"/>
              <a:t>	</a:t>
            </a:r>
            <a:endParaRPr kumimoji="1" lang="ja-JP"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21825"/>
            <a:ext cx="4536504" cy="202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t="14480" r="256"/>
          <a:stretch/>
        </p:blipFill>
        <p:spPr bwMode="auto">
          <a:xfrm>
            <a:off x="469200" y="3922480"/>
            <a:ext cx="5398730" cy="202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四角形吹き出し 9"/>
          <p:cNvSpPr/>
          <p:nvPr/>
        </p:nvSpPr>
        <p:spPr>
          <a:xfrm>
            <a:off x="6084168" y="3284984"/>
            <a:ext cx="2592288" cy="3090336"/>
          </a:xfrm>
          <a:prstGeom prst="wedgeRectCallout">
            <a:avLst>
              <a:gd name="adj1" fmla="val -74427"/>
              <a:gd name="adj2" fmla="val -248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84168" y="3391832"/>
            <a:ext cx="2592288" cy="1754326"/>
          </a:xfrm>
          <a:prstGeom prst="rect">
            <a:avLst/>
          </a:prstGeom>
          <a:noFill/>
        </p:spPr>
        <p:txBody>
          <a:bodyPr wrap="square" rtlCol="0">
            <a:spAutoFit/>
          </a:bodyPr>
          <a:lstStyle/>
          <a:p>
            <a:r>
              <a:rPr lang="ja-JP" altLang="en-US" dirty="0" smtClean="0"/>
              <a:t>また、チームに対して</a:t>
            </a:r>
            <a:endParaRPr lang="en-US" altLang="ja-JP" dirty="0" smtClean="0"/>
          </a:p>
          <a:p>
            <a:r>
              <a:rPr lang="ja-JP" altLang="en-US" dirty="0" smtClean="0"/>
              <a:t>慣れが発生しない様に</a:t>
            </a:r>
            <a:endParaRPr lang="en-US" altLang="ja-JP" dirty="0" smtClean="0"/>
          </a:p>
          <a:p>
            <a:r>
              <a:rPr kumimoji="1" lang="ja-JP" altLang="en-US" dirty="0" smtClean="0"/>
              <a:t>凹凸の形状を変える</a:t>
            </a:r>
            <a:endParaRPr kumimoji="1" lang="en-US" altLang="ja-JP" dirty="0" smtClean="0"/>
          </a:p>
          <a:p>
            <a:r>
              <a:rPr kumimoji="1" lang="ja-JP" altLang="en-US" dirty="0" smtClean="0"/>
              <a:t>必要がある</a:t>
            </a:r>
            <a:endParaRPr kumimoji="1" lang="en-US" altLang="ja-JP" dirty="0" smtClean="0"/>
          </a:p>
          <a:p>
            <a:endParaRPr lang="en-US" altLang="ja-JP" dirty="0"/>
          </a:p>
          <a:p>
            <a:endParaRPr kumimoji="1" lang="ja-JP" altLang="en-US" dirty="0"/>
          </a:p>
        </p:txBody>
      </p:sp>
      <p:sp>
        <p:nvSpPr>
          <p:cNvPr id="7" name="角丸四角形吹き出し 6"/>
          <p:cNvSpPr/>
          <p:nvPr/>
        </p:nvSpPr>
        <p:spPr>
          <a:xfrm>
            <a:off x="469200" y="3714028"/>
            <a:ext cx="8496944" cy="2232248"/>
          </a:xfrm>
          <a:prstGeom prst="wedgeRoundRectCallout">
            <a:avLst>
              <a:gd name="adj1" fmla="val -20150"/>
              <a:gd name="adj2" fmla="val 364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2400" dirty="0" smtClean="0">
                <a:solidFill>
                  <a:schemeClr val="tx1"/>
                </a:solidFill>
              </a:rPr>
              <a:t>凹凸の高低差が、今の路上ガレキ以上必要</a:t>
            </a:r>
            <a:endParaRPr lang="en-US" altLang="ja-JP" sz="2400" dirty="0" smtClean="0">
              <a:solidFill>
                <a:schemeClr val="tx1"/>
              </a:solidFill>
            </a:endParaRPr>
          </a:p>
          <a:p>
            <a:pPr marL="285750" indent="-285750">
              <a:buFont typeface="Arial" panose="020B0604020202020204" pitchFamily="34" charset="0"/>
              <a:buChar char="•"/>
            </a:pPr>
            <a:r>
              <a:rPr kumimoji="1" lang="ja-JP" altLang="en-US" sz="2400" dirty="0">
                <a:solidFill>
                  <a:schemeClr val="tx1"/>
                </a:solidFill>
              </a:rPr>
              <a:t>チーム</a:t>
            </a:r>
            <a:r>
              <a:rPr kumimoji="1" lang="ja-JP" altLang="en-US" sz="2400" dirty="0" smtClean="0">
                <a:solidFill>
                  <a:schemeClr val="tx1"/>
                </a:solidFill>
              </a:rPr>
              <a:t>が課題に慣れすぎないようにする</a:t>
            </a:r>
            <a:r>
              <a:rPr lang="en-US" altLang="ja-JP" dirty="0" smtClean="0">
                <a:solidFill>
                  <a:schemeClr val="tx1"/>
                </a:solidFill>
              </a:rPr>
              <a:t>	</a:t>
            </a:r>
            <a:endParaRPr kumimoji="1" lang="ja-JP" altLang="en-US" dirty="0">
              <a:solidFill>
                <a:schemeClr val="tx1"/>
              </a:solidFill>
            </a:endParaRPr>
          </a:p>
        </p:txBody>
      </p:sp>
      <p:sp>
        <p:nvSpPr>
          <p:cNvPr id="14" name="テキスト ボックス 13"/>
          <p:cNvSpPr txBox="1"/>
          <p:nvPr/>
        </p:nvSpPr>
        <p:spPr>
          <a:xfrm>
            <a:off x="34099" y="5949280"/>
            <a:ext cx="5616624" cy="938719"/>
          </a:xfrm>
          <a:prstGeom prst="rect">
            <a:avLst/>
          </a:prstGeom>
          <a:noFill/>
        </p:spPr>
        <p:txBody>
          <a:bodyPr wrap="square" rtlCol="0">
            <a:spAutoFit/>
          </a:bodyPr>
          <a:lstStyle/>
          <a:p>
            <a:r>
              <a:rPr kumimoji="1" lang="ja-JP" altLang="en-US" sz="1100" dirty="0" smtClean="0"/>
              <a:t>画像引用元</a:t>
            </a:r>
            <a:endParaRPr kumimoji="1" lang="en-US" altLang="ja-JP" sz="1100" dirty="0" smtClean="0"/>
          </a:p>
          <a:p>
            <a:r>
              <a:rPr lang="en-US" altLang="ja-JP" sz="1100" dirty="0" smtClean="0"/>
              <a:t>NEXCO</a:t>
            </a:r>
            <a:r>
              <a:rPr lang="ja-JP" altLang="en-US" sz="1100" dirty="0" smtClean="0"/>
              <a:t>　西日本　ニュースリリース</a:t>
            </a:r>
            <a:endParaRPr lang="en-US" altLang="ja-JP" sz="1100" dirty="0" smtClean="0"/>
          </a:p>
          <a:p>
            <a:r>
              <a:rPr lang="ja-JP" altLang="en-US" sz="1100" dirty="0" smtClean="0"/>
              <a:t>かつて経験のない広範囲に長く降り続く豪雨の影響により降雨通行止めとなっている高速道路での災害が発生しています（第</a:t>
            </a:r>
            <a:r>
              <a:rPr lang="en-US" altLang="ja-JP" sz="1100" dirty="0" smtClean="0"/>
              <a:t>1</a:t>
            </a:r>
            <a:r>
              <a:rPr lang="ja-JP" altLang="en-US" sz="1100" dirty="0" smtClean="0"/>
              <a:t>報）</a:t>
            </a:r>
            <a:endParaRPr kumimoji="1" lang="en-US" altLang="ja-JP" sz="1100" dirty="0" smtClean="0"/>
          </a:p>
          <a:p>
            <a:r>
              <a:rPr lang="en-US" altLang="ja-JP" sz="1100" dirty="0" smtClean="0"/>
              <a:t>https://corp.w-nexco.co.jp/corporate/release/hq/h30/0706h/</a:t>
            </a:r>
            <a:endParaRPr kumimoji="1" lang="ja-JP" altLang="en-US" sz="1100" dirty="0"/>
          </a:p>
        </p:txBody>
      </p:sp>
      <p:sp>
        <p:nvSpPr>
          <p:cNvPr id="15" name="テキスト ボックス 14"/>
          <p:cNvSpPr txBox="1"/>
          <p:nvPr/>
        </p:nvSpPr>
        <p:spPr>
          <a:xfrm>
            <a:off x="35496" y="5949280"/>
            <a:ext cx="5616624" cy="769441"/>
          </a:xfrm>
          <a:prstGeom prst="rect">
            <a:avLst/>
          </a:prstGeom>
          <a:noFill/>
        </p:spPr>
        <p:txBody>
          <a:bodyPr wrap="square" rtlCol="0">
            <a:spAutoFit/>
          </a:bodyPr>
          <a:lstStyle/>
          <a:p>
            <a:r>
              <a:rPr kumimoji="1" lang="ja-JP" altLang="en-US" sz="1100" dirty="0" smtClean="0"/>
              <a:t>画像引用元</a:t>
            </a:r>
            <a:endParaRPr kumimoji="1" lang="en-US" altLang="ja-JP" sz="1100" dirty="0" smtClean="0"/>
          </a:p>
          <a:p>
            <a:r>
              <a:rPr lang="en-US" altLang="ja-JP" sz="1100" dirty="0" smtClean="0"/>
              <a:t>response</a:t>
            </a:r>
          </a:p>
          <a:p>
            <a:r>
              <a:rPr lang="ja-JP" altLang="en-US" sz="1100" dirty="0" smtClean="0"/>
              <a:t>国土交通関係の</a:t>
            </a:r>
            <a:r>
              <a:rPr lang="en-US" altLang="ja-JP" sz="1100" dirty="0" smtClean="0"/>
              <a:t>2018</a:t>
            </a:r>
            <a:r>
              <a:rPr lang="ja-JP" altLang="en-US" sz="1100" dirty="0" smtClean="0"/>
              <a:t>年度補正予算</a:t>
            </a:r>
            <a:r>
              <a:rPr lang="en-US" altLang="ja-JP" sz="1100" dirty="0" smtClean="0"/>
              <a:t>3395</a:t>
            </a:r>
            <a:r>
              <a:rPr lang="ja-JP" altLang="en-US" sz="1100" dirty="0" smtClean="0"/>
              <a:t>億円、自然災害で被災した道路などを復旧</a:t>
            </a:r>
            <a:endParaRPr kumimoji="1" lang="en-US" altLang="ja-JP" sz="1100" dirty="0" smtClean="0"/>
          </a:p>
          <a:p>
            <a:r>
              <a:rPr lang="en-US" altLang="ja-JP" sz="1100" dirty="0" smtClean="0"/>
              <a:t>https://response.jp/article/2018/10/16/315088.html</a:t>
            </a:r>
            <a:endParaRPr kumimoji="1" lang="ja-JP" altLang="en-US" sz="1100" dirty="0"/>
          </a:p>
        </p:txBody>
      </p:sp>
    </p:spTree>
    <p:extLst>
      <p:ext uri="{BB962C8B-B14F-4D97-AF65-F5344CB8AC3E}">
        <p14:creationId xmlns:p14="http://schemas.microsoft.com/office/powerpoint/2010/main" val="364527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7" grpId="0" animBg="1"/>
      <p:bldP spid="14" grpId="0"/>
      <p:bldP spid="14" grpId="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吹き出し 20"/>
          <p:cNvSpPr/>
          <p:nvPr/>
        </p:nvSpPr>
        <p:spPr>
          <a:xfrm>
            <a:off x="467544" y="4437112"/>
            <a:ext cx="8496944" cy="2016224"/>
          </a:xfrm>
          <a:prstGeom prst="wedgeRoundRectCallout">
            <a:avLst>
              <a:gd name="adj1" fmla="val -20150"/>
              <a:gd name="adj2" fmla="val 364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rPr>
              <a:t>	</a:t>
            </a:r>
            <a:endParaRPr kumimoji="1" lang="ja-JP" altLang="en-US" dirty="0">
              <a:solidFill>
                <a:schemeClr val="tx1"/>
              </a:solidFill>
            </a:endParaRPr>
          </a:p>
        </p:txBody>
      </p:sp>
      <p:sp>
        <p:nvSpPr>
          <p:cNvPr id="2" name="タイトル 1"/>
          <p:cNvSpPr>
            <a:spLocks noGrp="1"/>
          </p:cNvSpPr>
          <p:nvPr>
            <p:ph type="title"/>
          </p:nvPr>
        </p:nvSpPr>
        <p:spPr/>
        <p:txBody>
          <a:bodyPr/>
          <a:lstStyle/>
          <a:p>
            <a:r>
              <a:rPr kumimoji="1" lang="ja-JP" altLang="en-US" dirty="0" smtClean="0"/>
              <a:t>新路上ガレキ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ベース上の凸障害物について</a:t>
            </a:r>
            <a:endParaRPr kumimoji="1" lang="en-US" altLang="ja-JP" dirty="0" smtClean="0"/>
          </a:p>
          <a:p>
            <a:pPr lvl="1"/>
            <a:r>
              <a:rPr lang="ja-JP" altLang="en-US" dirty="0"/>
              <a:t>凸障害物の寸法は厳密には設定せず、以下の指定された範囲で作成する</a:t>
            </a:r>
            <a:r>
              <a:rPr lang="ja-JP" altLang="en-US" dirty="0" smtClean="0"/>
              <a:t>。</a:t>
            </a:r>
            <a:endParaRPr lang="en-US" altLang="ja-JP" dirty="0" smtClean="0"/>
          </a:p>
          <a:p>
            <a:pPr lvl="2"/>
            <a:r>
              <a:rPr lang="ja-JP" altLang="en-US" dirty="0"/>
              <a:t> 断面 </a:t>
            </a:r>
            <a:r>
              <a:rPr lang="en-US" altLang="ja-JP" dirty="0"/>
              <a:t>30mm×30mm </a:t>
            </a:r>
            <a:r>
              <a:rPr lang="ja-JP" altLang="en-US" dirty="0"/>
              <a:t>～ </a:t>
            </a:r>
            <a:r>
              <a:rPr lang="en-US" altLang="ja-JP" dirty="0"/>
              <a:t>100mm×100mm</a:t>
            </a:r>
          </a:p>
          <a:p>
            <a:pPr lvl="2"/>
            <a:r>
              <a:rPr lang="en-US" altLang="ja-JP" dirty="0"/>
              <a:t> </a:t>
            </a:r>
            <a:r>
              <a:rPr lang="ja-JP" altLang="en-US" dirty="0"/>
              <a:t>長さ </a:t>
            </a:r>
            <a:r>
              <a:rPr lang="en-US" altLang="ja-JP" dirty="0"/>
              <a:t>100mm </a:t>
            </a:r>
            <a:r>
              <a:rPr lang="ja-JP" altLang="en-US" dirty="0"/>
              <a:t>～ </a:t>
            </a:r>
            <a:r>
              <a:rPr lang="en-US" altLang="ja-JP" dirty="0"/>
              <a:t>300mm </a:t>
            </a:r>
            <a:endParaRPr lang="en-US" altLang="ja-JP" dirty="0" smtClean="0"/>
          </a:p>
          <a:p>
            <a:pPr marL="914400" lvl="2" indent="0">
              <a:buNone/>
            </a:pPr>
            <a:r>
              <a:rPr kumimoji="1" lang="en-US" altLang="ja-JP" dirty="0" smtClean="0"/>
              <a:t>※</a:t>
            </a:r>
            <a:r>
              <a:rPr lang="ja-JP" altLang="en-US" dirty="0" smtClean="0"/>
              <a:t>凸障害物が全て同じサイズとは限らない</a:t>
            </a:r>
            <a:endParaRPr kumimoji="1" lang="ja-JP" altLang="en-US" dirty="0"/>
          </a:p>
        </p:txBody>
      </p:sp>
      <p:grpSp>
        <p:nvGrpSpPr>
          <p:cNvPr id="15" name="グループ化 14"/>
          <p:cNvGrpSpPr/>
          <p:nvPr/>
        </p:nvGrpSpPr>
        <p:grpSpPr>
          <a:xfrm>
            <a:off x="758912" y="4516208"/>
            <a:ext cx="1813213" cy="1617738"/>
            <a:chOff x="87984" y="4516208"/>
            <a:chExt cx="1813213" cy="1617738"/>
          </a:xfrm>
        </p:grpSpPr>
        <p:sp>
          <p:nvSpPr>
            <p:cNvPr id="4" name="直方体 3"/>
            <p:cNvSpPr/>
            <p:nvPr/>
          </p:nvSpPr>
          <p:spPr>
            <a:xfrm>
              <a:off x="382522" y="4516208"/>
              <a:ext cx="1224137" cy="1195007"/>
            </a:xfrm>
            <a:prstGeom prst="cube">
              <a:avLst>
                <a:gd name="adj" fmla="val 48192"/>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7984" y="5764614"/>
              <a:ext cx="1813213" cy="369332"/>
            </a:xfrm>
            <a:prstGeom prst="rect">
              <a:avLst/>
            </a:prstGeom>
            <a:noFill/>
            <a:ln w="12700">
              <a:solidFill>
                <a:schemeClr val="tx1"/>
              </a:solidFill>
            </a:ln>
          </p:spPr>
          <p:txBody>
            <a:bodyPr wrap="square" rtlCol="0">
              <a:spAutoFit/>
            </a:bodyPr>
            <a:lstStyle/>
            <a:p>
              <a:r>
                <a:rPr lang="en-US" altLang="ja-JP" dirty="0" smtClean="0"/>
                <a:t>100×100×300</a:t>
              </a:r>
            </a:p>
          </p:txBody>
        </p:sp>
      </p:grpSp>
      <p:grpSp>
        <p:nvGrpSpPr>
          <p:cNvPr id="16" name="グループ化 15"/>
          <p:cNvGrpSpPr/>
          <p:nvPr/>
        </p:nvGrpSpPr>
        <p:grpSpPr>
          <a:xfrm>
            <a:off x="2816505" y="5091672"/>
            <a:ext cx="1814400" cy="1042274"/>
            <a:chOff x="2285151" y="5091672"/>
            <a:chExt cx="1814400" cy="1042274"/>
          </a:xfrm>
        </p:grpSpPr>
        <p:sp>
          <p:nvSpPr>
            <p:cNvPr id="8" name="直方体 7"/>
            <p:cNvSpPr/>
            <p:nvPr/>
          </p:nvSpPr>
          <p:spPr>
            <a:xfrm>
              <a:off x="2964188" y="5091672"/>
              <a:ext cx="648071" cy="619543"/>
            </a:xfrm>
            <a:prstGeom prst="cube">
              <a:avLst>
                <a:gd name="adj" fmla="val 49863"/>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85151" y="5764614"/>
              <a:ext cx="1814400" cy="369332"/>
            </a:xfrm>
            <a:prstGeom prst="rect">
              <a:avLst/>
            </a:prstGeom>
            <a:noFill/>
            <a:ln w="12700">
              <a:solidFill>
                <a:schemeClr val="tx1"/>
              </a:solidFill>
            </a:ln>
          </p:spPr>
          <p:txBody>
            <a:bodyPr wrap="square" rtlCol="0">
              <a:spAutoFit/>
            </a:bodyPr>
            <a:lstStyle/>
            <a:p>
              <a:r>
                <a:rPr lang="en-US" altLang="ja-JP" dirty="0" smtClean="0"/>
                <a:t>50×50×100</a:t>
              </a:r>
            </a:p>
          </p:txBody>
        </p:sp>
      </p:grpSp>
      <p:grpSp>
        <p:nvGrpSpPr>
          <p:cNvPr id="17" name="グループ化 16"/>
          <p:cNvGrpSpPr/>
          <p:nvPr/>
        </p:nvGrpSpPr>
        <p:grpSpPr>
          <a:xfrm>
            <a:off x="4875285" y="5113711"/>
            <a:ext cx="1814400" cy="1020236"/>
            <a:chOff x="4167089" y="5113710"/>
            <a:chExt cx="1814400" cy="1020236"/>
          </a:xfrm>
        </p:grpSpPr>
        <p:sp>
          <p:nvSpPr>
            <p:cNvPr id="7" name="直方体 6"/>
            <p:cNvSpPr/>
            <p:nvPr/>
          </p:nvSpPr>
          <p:spPr>
            <a:xfrm>
              <a:off x="4678245" y="5113710"/>
              <a:ext cx="792088" cy="597505"/>
            </a:xfrm>
            <a:prstGeom prst="cube">
              <a:avLst>
                <a:gd name="adj" fmla="val 68262"/>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167089" y="5764614"/>
              <a:ext cx="1814400" cy="369332"/>
            </a:xfrm>
            <a:prstGeom prst="rect">
              <a:avLst/>
            </a:prstGeom>
            <a:noFill/>
            <a:ln w="12700">
              <a:solidFill>
                <a:schemeClr val="tx1"/>
              </a:solidFill>
            </a:ln>
          </p:spPr>
          <p:txBody>
            <a:bodyPr wrap="square" rtlCol="0">
              <a:spAutoFit/>
            </a:bodyPr>
            <a:lstStyle/>
            <a:p>
              <a:r>
                <a:rPr lang="en-US" altLang="ja-JP" dirty="0" smtClean="0"/>
                <a:t>25×50×100</a:t>
              </a:r>
            </a:p>
          </p:txBody>
        </p:sp>
      </p:grpSp>
      <p:grpSp>
        <p:nvGrpSpPr>
          <p:cNvPr id="18" name="グループ化 17"/>
          <p:cNvGrpSpPr/>
          <p:nvPr/>
        </p:nvGrpSpPr>
        <p:grpSpPr>
          <a:xfrm>
            <a:off x="10548664" y="2564904"/>
            <a:ext cx="1814400" cy="1158427"/>
            <a:chOff x="6040713" y="4975519"/>
            <a:chExt cx="1814400" cy="1158427"/>
          </a:xfrm>
        </p:grpSpPr>
        <p:sp>
          <p:nvSpPr>
            <p:cNvPr id="5" name="直方体 4"/>
            <p:cNvSpPr/>
            <p:nvPr/>
          </p:nvSpPr>
          <p:spPr>
            <a:xfrm>
              <a:off x="6515865" y="4975519"/>
              <a:ext cx="864096" cy="735696"/>
            </a:xfrm>
            <a:prstGeom prst="cube">
              <a:avLst>
                <a:gd name="adj" fmla="val 59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040713" y="5764614"/>
              <a:ext cx="1814400" cy="369332"/>
            </a:xfrm>
            <a:prstGeom prst="rect">
              <a:avLst/>
            </a:prstGeom>
            <a:noFill/>
            <a:ln w="12700">
              <a:solidFill>
                <a:schemeClr val="tx1"/>
              </a:solidFill>
            </a:ln>
          </p:spPr>
          <p:txBody>
            <a:bodyPr wrap="square" rtlCol="0">
              <a:spAutoFit/>
            </a:bodyPr>
            <a:lstStyle/>
            <a:p>
              <a:r>
                <a:rPr lang="en-US" altLang="ja-JP" dirty="0" smtClean="0"/>
                <a:t>50×50×150</a:t>
              </a:r>
            </a:p>
          </p:txBody>
        </p:sp>
      </p:grpSp>
      <p:grpSp>
        <p:nvGrpSpPr>
          <p:cNvPr id="19" name="グループ化 18"/>
          <p:cNvGrpSpPr/>
          <p:nvPr/>
        </p:nvGrpSpPr>
        <p:grpSpPr>
          <a:xfrm>
            <a:off x="6934064" y="4975519"/>
            <a:ext cx="1814400" cy="1158427"/>
            <a:chOff x="8077536" y="4975519"/>
            <a:chExt cx="1814400" cy="1158427"/>
          </a:xfrm>
        </p:grpSpPr>
        <p:sp>
          <p:nvSpPr>
            <p:cNvPr id="6" name="直方体 5"/>
            <p:cNvSpPr/>
            <p:nvPr/>
          </p:nvSpPr>
          <p:spPr>
            <a:xfrm>
              <a:off x="8588693" y="4975519"/>
              <a:ext cx="792087" cy="735696"/>
            </a:xfrm>
            <a:prstGeom prst="cube">
              <a:avLst>
                <a:gd name="adj" fmla="val 82060"/>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077536" y="5764614"/>
              <a:ext cx="1814400" cy="369332"/>
            </a:xfrm>
            <a:prstGeom prst="rect">
              <a:avLst/>
            </a:prstGeom>
            <a:noFill/>
            <a:ln w="12700">
              <a:solidFill>
                <a:schemeClr val="tx1"/>
              </a:solidFill>
            </a:ln>
          </p:spPr>
          <p:txBody>
            <a:bodyPr wrap="square" rtlCol="0">
              <a:spAutoFit/>
            </a:bodyPr>
            <a:lstStyle/>
            <a:p>
              <a:r>
                <a:rPr lang="en-US" altLang="ja-JP" dirty="0" smtClean="0"/>
                <a:t>25×25×200</a:t>
              </a:r>
            </a:p>
          </p:txBody>
        </p:sp>
      </p:grpSp>
      <p:sp>
        <p:nvSpPr>
          <p:cNvPr id="20" name="角丸四角形吹き出し 19"/>
          <p:cNvSpPr/>
          <p:nvPr/>
        </p:nvSpPr>
        <p:spPr>
          <a:xfrm>
            <a:off x="179512" y="3723331"/>
            <a:ext cx="1008112" cy="792877"/>
          </a:xfrm>
          <a:prstGeom prst="wedgeRoundRectCallout">
            <a:avLst>
              <a:gd name="adj1" fmla="val 47567"/>
              <a:gd name="adj2" fmla="val 7762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例</a:t>
            </a:r>
            <a:endParaRPr kumimoji="1" lang="ja-JP" altLang="en-US" dirty="0">
              <a:solidFill>
                <a:schemeClr val="tx1"/>
              </a:solidFill>
            </a:endParaRPr>
          </a:p>
        </p:txBody>
      </p:sp>
    </p:spTree>
    <p:extLst>
      <p:ext uri="{BB962C8B-B14F-4D97-AF65-F5344CB8AC3E}">
        <p14:creationId xmlns:p14="http://schemas.microsoft.com/office/powerpoint/2010/main" val="256634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新路上ガレキ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ベースへの凸障害物、取り付けについて</a:t>
            </a:r>
            <a:endParaRPr kumimoji="1" lang="en-US" altLang="ja-JP" dirty="0" smtClean="0"/>
          </a:p>
          <a:p>
            <a:pPr lvl="1"/>
            <a:r>
              <a:rPr lang="ja-JP" altLang="en-US" dirty="0"/>
              <a:t>凸障害物取り付け向きについては、厳密には設定されていない</a:t>
            </a:r>
            <a:r>
              <a:rPr lang="ja-JP" altLang="en-US" dirty="0" smtClean="0"/>
              <a:t>。横</a:t>
            </a:r>
            <a:r>
              <a:rPr lang="ja-JP" altLang="en-US" dirty="0"/>
              <a:t>、縦、斜め </a:t>
            </a:r>
            <a:r>
              <a:rPr lang="en-US" altLang="ja-JP" dirty="0"/>
              <a:t>45°</a:t>
            </a:r>
            <a:r>
              <a:rPr lang="ja-JP" altLang="en-US" dirty="0"/>
              <a:t>に凸障害物を配置する。</a:t>
            </a:r>
            <a:endParaRPr kumimoji="1" lang="ja-JP" altLang="en-US" dirty="0"/>
          </a:p>
        </p:txBody>
      </p:sp>
      <p:sp>
        <p:nvSpPr>
          <p:cNvPr id="8" name="直方体 7"/>
          <p:cNvSpPr/>
          <p:nvPr/>
        </p:nvSpPr>
        <p:spPr>
          <a:xfrm>
            <a:off x="6012160" y="3453226"/>
            <a:ext cx="792087" cy="735696"/>
          </a:xfrm>
          <a:prstGeom prst="cube">
            <a:avLst>
              <a:gd name="adj" fmla="val 82060"/>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1053450" y="4432421"/>
            <a:ext cx="7046942" cy="2092923"/>
            <a:chOff x="1053450" y="4432421"/>
            <a:chExt cx="7046942" cy="2092923"/>
          </a:xfrm>
          <a:blipFill>
            <a:blip r:embed="rId3"/>
            <a:tile tx="0" ty="0" sx="100000" sy="100000" flip="none" algn="tl"/>
          </a:blipFill>
        </p:grpSpPr>
        <p:sp>
          <p:nvSpPr>
            <p:cNvPr id="4" name="直方体 3"/>
            <p:cNvSpPr/>
            <p:nvPr/>
          </p:nvSpPr>
          <p:spPr>
            <a:xfrm>
              <a:off x="1053450" y="4516208"/>
              <a:ext cx="7046942" cy="2009136"/>
            </a:xfrm>
            <a:prstGeom prst="cube">
              <a:avLst>
                <a:gd name="adj" fmla="val 937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a:off x="3969495" y="5661246"/>
              <a:ext cx="648071" cy="619543"/>
            </a:xfrm>
            <a:prstGeom prst="cube">
              <a:avLst>
                <a:gd name="adj" fmla="val 498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方体 6"/>
            <p:cNvSpPr/>
            <p:nvPr/>
          </p:nvSpPr>
          <p:spPr>
            <a:xfrm>
              <a:off x="2267743" y="5063743"/>
              <a:ext cx="792088" cy="597505"/>
            </a:xfrm>
            <a:prstGeom prst="cube">
              <a:avLst>
                <a:gd name="adj" fmla="val 6826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方体 8"/>
            <p:cNvSpPr/>
            <p:nvPr/>
          </p:nvSpPr>
          <p:spPr>
            <a:xfrm>
              <a:off x="1619672" y="5661248"/>
              <a:ext cx="648071" cy="619543"/>
            </a:xfrm>
            <a:prstGeom prst="cube">
              <a:avLst>
                <a:gd name="adj" fmla="val 498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方体 19"/>
            <p:cNvSpPr/>
            <p:nvPr/>
          </p:nvSpPr>
          <p:spPr>
            <a:xfrm>
              <a:off x="3419871" y="5051964"/>
              <a:ext cx="792088" cy="597505"/>
            </a:xfrm>
            <a:prstGeom prst="cube">
              <a:avLst>
                <a:gd name="adj" fmla="val 6826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方体 20"/>
            <p:cNvSpPr/>
            <p:nvPr/>
          </p:nvSpPr>
          <p:spPr>
            <a:xfrm>
              <a:off x="5724128" y="4516208"/>
              <a:ext cx="1296144" cy="1271452"/>
            </a:xfrm>
            <a:prstGeom prst="cube">
              <a:avLst>
                <a:gd name="adj" fmla="val 8687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直方体 21"/>
            <p:cNvSpPr/>
            <p:nvPr/>
          </p:nvSpPr>
          <p:spPr>
            <a:xfrm>
              <a:off x="4910697" y="4432421"/>
              <a:ext cx="648071" cy="619543"/>
            </a:xfrm>
            <a:prstGeom prst="cube">
              <a:avLst>
                <a:gd name="adj" fmla="val 498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直方体 22"/>
          <p:cNvSpPr/>
          <p:nvPr/>
        </p:nvSpPr>
        <p:spPr>
          <a:xfrm>
            <a:off x="4257082" y="3593619"/>
            <a:ext cx="792088" cy="597505"/>
          </a:xfrm>
          <a:prstGeom prst="cube">
            <a:avLst>
              <a:gd name="adj" fmla="val 68262"/>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直方体 23"/>
          <p:cNvSpPr/>
          <p:nvPr/>
        </p:nvSpPr>
        <p:spPr>
          <a:xfrm>
            <a:off x="3004105" y="3593619"/>
            <a:ext cx="648071" cy="619543"/>
          </a:xfrm>
          <a:prstGeom prst="cube">
            <a:avLst>
              <a:gd name="adj" fmla="val 49863"/>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79512" y="3862538"/>
            <a:ext cx="2304256" cy="923330"/>
          </a:xfrm>
          <a:prstGeom prst="rect">
            <a:avLst/>
          </a:prstGeom>
          <a:noFill/>
          <a:ln>
            <a:solidFill>
              <a:schemeClr val="tx1"/>
            </a:solidFill>
          </a:ln>
        </p:spPr>
        <p:txBody>
          <a:bodyPr wrap="square" rtlCol="0">
            <a:spAutoFit/>
          </a:bodyPr>
          <a:lstStyle/>
          <a:p>
            <a:r>
              <a:rPr kumimoji="1" lang="ja-JP" altLang="en-US" dirty="0" smtClean="0"/>
              <a:t>ベースサイズ</a:t>
            </a:r>
            <a:endParaRPr kumimoji="1" lang="en-US" altLang="ja-JP" dirty="0" smtClean="0"/>
          </a:p>
          <a:p>
            <a:r>
              <a:rPr kumimoji="1" lang="en-US" altLang="ja-JP" dirty="0" smtClean="0"/>
              <a:t>600mm×</a:t>
            </a:r>
            <a:r>
              <a:rPr lang="en-US" altLang="ja-JP" dirty="0"/>
              <a:t> </a:t>
            </a:r>
            <a:r>
              <a:rPr lang="en-US" altLang="ja-JP" dirty="0" smtClean="0"/>
              <a:t>600mm</a:t>
            </a:r>
          </a:p>
          <a:p>
            <a:r>
              <a:rPr kumimoji="1" lang="ja-JP" altLang="en-US" dirty="0" smtClean="0"/>
              <a:t>厚さ</a:t>
            </a:r>
            <a:r>
              <a:rPr lang="en-US" altLang="ja-JP" dirty="0" smtClean="0"/>
              <a:t>16±5mm</a:t>
            </a:r>
            <a:endParaRPr kumimoji="1" lang="ja-JP" altLang="en-US" dirty="0"/>
          </a:p>
        </p:txBody>
      </p:sp>
    </p:spTree>
    <p:extLst>
      <p:ext uri="{BB962C8B-B14F-4D97-AF65-F5344CB8AC3E}">
        <p14:creationId xmlns:p14="http://schemas.microsoft.com/office/powerpoint/2010/main" val="294709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4.91329E-6 L 0.1125 0.24555 " pathEditMode="relative" rAng="0" ptsTypes="AA">
                                      <p:cBhvr>
                                        <p:cTn id="6" dur="2000" fill="hold"/>
                                        <p:tgtEl>
                                          <p:spTgt spid="24"/>
                                        </p:tgtEl>
                                        <p:attrNameLst>
                                          <p:attrName>ppt_x</p:attrName>
                                          <p:attrName>ppt_y</p:attrName>
                                        </p:attrNameLst>
                                      </p:cBhvr>
                                      <p:rCtr x="5625" y="12277"/>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2000" fill="hold"/>
                                        <p:tgtEl>
                                          <p:spTgt spid="23"/>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4.44444E-6 -1.79191E-6 L -0.16927 0.25757 " pathEditMode="relative" rAng="0" ptsTypes="AA">
                                      <p:cBhvr>
                                        <p:cTn id="10" dur="2000" fill="hold"/>
                                        <p:tgtEl>
                                          <p:spTgt spid="8"/>
                                        </p:tgtEl>
                                        <p:attrNameLst>
                                          <p:attrName>ppt_x</p:attrName>
                                          <p:attrName>ppt_y</p:attrName>
                                        </p:attrNameLst>
                                      </p:cBhvr>
                                      <p:rCtr x="-8472" y="12879"/>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3" grpId="0" animBg="1"/>
      <p:bldP spid="23" grpId="1"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新路上ガレキ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ベースへの凸障害物、取り付けについて</a:t>
            </a:r>
            <a:endParaRPr kumimoji="1" lang="en-US" altLang="ja-JP" dirty="0" smtClean="0"/>
          </a:p>
          <a:p>
            <a:pPr marL="457200" lvl="1" indent="0">
              <a:buNone/>
            </a:pPr>
            <a:r>
              <a:rPr kumimoji="1" lang="ja-JP" altLang="en-US" dirty="0" smtClean="0"/>
              <a:t>これにより、固定的な障害でなく、実行委員会で想定した課題に応じて障害の規模を変更できる</a:t>
            </a:r>
            <a:endParaRPr kumimoji="1" lang="ja-JP" altLang="en-US" dirty="0"/>
          </a:p>
        </p:txBody>
      </p:sp>
      <p:sp>
        <p:nvSpPr>
          <p:cNvPr id="4" name="直方体 3"/>
          <p:cNvSpPr/>
          <p:nvPr/>
        </p:nvSpPr>
        <p:spPr>
          <a:xfrm>
            <a:off x="1053450" y="4516208"/>
            <a:ext cx="7046942" cy="2009136"/>
          </a:xfrm>
          <a:prstGeom prst="cube">
            <a:avLst>
              <a:gd name="adj" fmla="val 93704"/>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方体 6"/>
          <p:cNvSpPr/>
          <p:nvPr/>
        </p:nvSpPr>
        <p:spPr>
          <a:xfrm>
            <a:off x="2267743" y="5356606"/>
            <a:ext cx="1944216" cy="304642"/>
          </a:xfrm>
          <a:prstGeom prst="cube">
            <a:avLst>
              <a:gd name="adj" fmla="val 61116"/>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方体 8"/>
          <p:cNvSpPr/>
          <p:nvPr/>
        </p:nvSpPr>
        <p:spPr>
          <a:xfrm>
            <a:off x="1619672" y="5520776"/>
            <a:ext cx="2160240" cy="760015"/>
          </a:xfrm>
          <a:prstGeom prst="cube">
            <a:avLst>
              <a:gd name="adj" fmla="val 67051"/>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方体 14"/>
          <p:cNvSpPr/>
          <p:nvPr/>
        </p:nvSpPr>
        <p:spPr>
          <a:xfrm>
            <a:off x="2699792" y="4516208"/>
            <a:ext cx="2160240" cy="760015"/>
          </a:xfrm>
          <a:prstGeom prst="cube">
            <a:avLst>
              <a:gd name="adj" fmla="val 67051"/>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方体 16"/>
          <p:cNvSpPr/>
          <p:nvPr/>
        </p:nvSpPr>
        <p:spPr>
          <a:xfrm>
            <a:off x="4576921" y="5128919"/>
            <a:ext cx="2160240" cy="760015"/>
          </a:xfrm>
          <a:prstGeom prst="cube">
            <a:avLst>
              <a:gd name="adj" fmla="val 67051"/>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18"/>
          <p:cNvSpPr/>
          <p:nvPr/>
        </p:nvSpPr>
        <p:spPr>
          <a:xfrm>
            <a:off x="1043578" y="3297548"/>
            <a:ext cx="6624766" cy="792877"/>
          </a:xfrm>
          <a:prstGeom prst="wedgeRoundRectCallout">
            <a:avLst>
              <a:gd name="adj1" fmla="val 6270"/>
              <a:gd name="adj2" fmla="val 1270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溶接、接着固定でないため、課題に応じて変更可能</a:t>
            </a:r>
            <a:endParaRPr kumimoji="1" lang="ja-JP" altLang="en-US" dirty="0">
              <a:solidFill>
                <a:schemeClr val="tx1"/>
              </a:solidFill>
            </a:endParaRPr>
          </a:p>
        </p:txBody>
      </p:sp>
      <p:sp>
        <p:nvSpPr>
          <p:cNvPr id="18" name="角丸四角形吹き出し 17"/>
          <p:cNvSpPr/>
          <p:nvPr/>
        </p:nvSpPr>
        <p:spPr>
          <a:xfrm>
            <a:off x="469200" y="3297548"/>
            <a:ext cx="8496944" cy="2648728"/>
          </a:xfrm>
          <a:prstGeom prst="wedgeRoundRectCallout">
            <a:avLst>
              <a:gd name="adj1" fmla="val -20150"/>
              <a:gd name="adj2" fmla="val 364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チームは、想定が難しいだろうが以下の点を考慮して開発、練習してほしい</a:t>
            </a:r>
            <a:endParaRPr kumimoji="1" lang="en-US" altLang="ja-JP" dirty="0" smtClean="0">
              <a:solidFill>
                <a:schemeClr val="tx1"/>
              </a:solidFill>
            </a:endParaRPr>
          </a:p>
          <a:p>
            <a:r>
              <a:rPr lang="ja-JP" altLang="en-US" dirty="0" smtClean="0">
                <a:solidFill>
                  <a:schemeClr val="tx1"/>
                </a:solidFill>
              </a:rPr>
              <a:t>・競技フィールドが</a:t>
            </a:r>
            <a:r>
              <a:rPr lang="ja-JP" altLang="en-US" dirty="0" smtClean="0">
                <a:solidFill>
                  <a:srgbClr val="FF0000"/>
                </a:solidFill>
              </a:rPr>
              <a:t>全て平地とは、限らない</a:t>
            </a:r>
            <a:r>
              <a:rPr lang="ja-JP" altLang="en-US" dirty="0" smtClean="0">
                <a:solidFill>
                  <a:schemeClr val="tx1"/>
                </a:solidFill>
              </a:rPr>
              <a:t>こと</a:t>
            </a:r>
            <a:endParaRPr lang="en-US" altLang="ja-JP" dirty="0" smtClean="0">
              <a:solidFill>
                <a:schemeClr val="tx1"/>
              </a:solidFill>
            </a:endParaRPr>
          </a:p>
          <a:p>
            <a:r>
              <a:rPr kumimoji="1" lang="ja-JP" altLang="en-US" dirty="0" smtClean="0">
                <a:solidFill>
                  <a:schemeClr val="tx1"/>
                </a:solidFill>
              </a:rPr>
              <a:t>・全てに完璧に対応することは難しいと思う、</a:t>
            </a:r>
            <a:r>
              <a:rPr kumimoji="1" lang="ja-JP" altLang="en-US" dirty="0" smtClean="0">
                <a:solidFill>
                  <a:srgbClr val="FF0000"/>
                </a:solidFill>
              </a:rPr>
              <a:t>ロボット複数台の連携</a:t>
            </a:r>
            <a:endParaRPr kumimoji="1" lang="en-US" altLang="ja-JP" dirty="0" smtClean="0">
              <a:solidFill>
                <a:srgbClr val="FF0000"/>
              </a:solidFill>
            </a:endParaRPr>
          </a:p>
          <a:p>
            <a:r>
              <a:rPr lang="ja-JP" altLang="en-US" dirty="0">
                <a:solidFill>
                  <a:schemeClr val="tx1"/>
                </a:solidFill>
              </a:rPr>
              <a:t>　</a:t>
            </a:r>
            <a:r>
              <a:rPr lang="ja-JP" altLang="en-US" dirty="0" smtClean="0">
                <a:solidFill>
                  <a:srgbClr val="FF0000"/>
                </a:solidFill>
              </a:rPr>
              <a:t>チーム力で救助</a:t>
            </a:r>
            <a:r>
              <a:rPr lang="ja-JP" altLang="en-US" dirty="0" smtClean="0">
                <a:solidFill>
                  <a:schemeClr val="tx1"/>
                </a:solidFill>
              </a:rPr>
              <a:t>を行ってほしい</a:t>
            </a:r>
            <a:endParaRPr kumimoji="1" lang="ja-JP" altLang="en-US" dirty="0">
              <a:solidFill>
                <a:schemeClr val="tx1"/>
              </a:solidFill>
            </a:endParaRPr>
          </a:p>
        </p:txBody>
      </p:sp>
    </p:spTree>
    <p:extLst>
      <p:ext uri="{BB962C8B-B14F-4D97-AF65-F5344CB8AC3E}">
        <p14:creationId xmlns:p14="http://schemas.microsoft.com/office/powerpoint/2010/main" val="42250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新路上ガレキ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競技</a:t>
            </a:r>
            <a:r>
              <a:rPr kumimoji="1" lang="en-US" altLang="ja-JP" dirty="0" smtClean="0"/>
              <a:t>G</a:t>
            </a:r>
            <a:r>
              <a:rPr kumimoji="1" lang="ja-JP" altLang="en-US" dirty="0" smtClean="0"/>
              <a:t>の目論見</a:t>
            </a:r>
            <a:endParaRPr kumimoji="1" lang="en-US" altLang="ja-JP" dirty="0" smtClean="0"/>
          </a:p>
          <a:p>
            <a:pPr lvl="1"/>
            <a:r>
              <a:rPr lang="ja-JP" altLang="en-US" dirty="0"/>
              <a:t>完全</a:t>
            </a:r>
            <a:r>
              <a:rPr lang="ja-JP" altLang="en-US" dirty="0" smtClean="0"/>
              <a:t>に道を封鎖する配置は行わない</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08920"/>
            <a:ext cx="4104456" cy="4044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5028998" y="4731144"/>
            <a:ext cx="1025055"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スタート</a:t>
            </a:r>
            <a:endParaRPr kumimoji="1" lang="ja-JP" altLang="en-US" dirty="0">
              <a:solidFill>
                <a:schemeClr val="tx1"/>
              </a:solidFill>
            </a:endParaRPr>
          </a:p>
        </p:txBody>
      </p:sp>
      <p:sp>
        <p:nvSpPr>
          <p:cNvPr id="5" name="正方形/長方形 4"/>
          <p:cNvSpPr/>
          <p:nvPr/>
        </p:nvSpPr>
        <p:spPr>
          <a:xfrm>
            <a:off x="3491880" y="4941168"/>
            <a:ext cx="432048"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491880" y="6338766"/>
            <a:ext cx="432048" cy="3600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325501" y="3208330"/>
            <a:ext cx="432048" cy="3600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325501" y="3789884"/>
            <a:ext cx="432048" cy="3600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カギ線コネクタ 9"/>
          <p:cNvCxnSpPr>
            <a:stCxn id="4" idx="1"/>
          </p:cNvCxnSpPr>
          <p:nvPr/>
        </p:nvCxnSpPr>
        <p:spPr>
          <a:xfrm rot="10800000">
            <a:off x="2951820" y="5127188"/>
            <a:ext cx="2077178" cy="0"/>
          </a:xfrm>
          <a:prstGeom prst="bentConnector3">
            <a:avLst/>
          </a:prstGeom>
          <a:ln w="762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p:nvPr/>
        </p:nvCxnSpPr>
        <p:spPr>
          <a:xfrm rot="10800000" flipV="1">
            <a:off x="2771800" y="5121188"/>
            <a:ext cx="2232248" cy="1397598"/>
          </a:xfrm>
          <a:prstGeom prst="bentConnector3">
            <a:avLst>
              <a:gd name="adj1" fmla="val 14889"/>
            </a:avLst>
          </a:prstGeom>
          <a:ln w="762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p:nvPr/>
        </p:nvCxnSpPr>
        <p:spPr>
          <a:xfrm rot="10800000" flipV="1">
            <a:off x="1200881" y="2998642"/>
            <a:ext cx="3443126" cy="1942525"/>
          </a:xfrm>
          <a:prstGeom prst="bentConnector3">
            <a:avLst>
              <a:gd name="adj1" fmla="val 100164"/>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4" idx="1"/>
          </p:cNvCxnSpPr>
          <p:nvPr/>
        </p:nvCxnSpPr>
        <p:spPr>
          <a:xfrm rot="10800000">
            <a:off x="4644008" y="2967188"/>
            <a:ext cx="384990" cy="2160000"/>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757549" y="3203684"/>
            <a:ext cx="2232248" cy="369332"/>
          </a:xfrm>
          <a:prstGeom prst="rect">
            <a:avLst/>
          </a:prstGeom>
          <a:noFill/>
        </p:spPr>
        <p:txBody>
          <a:bodyPr wrap="square" rtlCol="0">
            <a:spAutoFit/>
          </a:bodyPr>
          <a:lstStyle/>
          <a:p>
            <a:r>
              <a:rPr lang="ja-JP" altLang="en-US" dirty="0" smtClean="0"/>
              <a:t>新路上ガレキ</a:t>
            </a:r>
            <a:endParaRPr kumimoji="1" lang="ja-JP" altLang="en-US" dirty="0"/>
          </a:p>
        </p:txBody>
      </p:sp>
      <p:sp>
        <p:nvSpPr>
          <p:cNvPr id="28" name="テキスト ボックス 27"/>
          <p:cNvSpPr txBox="1"/>
          <p:nvPr/>
        </p:nvSpPr>
        <p:spPr>
          <a:xfrm>
            <a:off x="5757549" y="3785238"/>
            <a:ext cx="2232248" cy="369332"/>
          </a:xfrm>
          <a:prstGeom prst="rect">
            <a:avLst/>
          </a:prstGeom>
          <a:noFill/>
        </p:spPr>
        <p:txBody>
          <a:bodyPr wrap="square" rtlCol="0">
            <a:spAutoFit/>
          </a:bodyPr>
          <a:lstStyle/>
          <a:p>
            <a:r>
              <a:rPr lang="ja-JP" altLang="en-US" dirty="0"/>
              <a:t>現行</a:t>
            </a:r>
            <a:r>
              <a:rPr lang="ja-JP" altLang="en-US" dirty="0" smtClean="0"/>
              <a:t>路上ガレキ</a:t>
            </a:r>
            <a:endParaRPr kumimoji="1" lang="ja-JP" alt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160" y="5301208"/>
            <a:ext cx="348232" cy="3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角丸四角形吹き出し 28"/>
          <p:cNvSpPr/>
          <p:nvPr/>
        </p:nvSpPr>
        <p:spPr>
          <a:xfrm>
            <a:off x="395535" y="3615020"/>
            <a:ext cx="8496944" cy="2232248"/>
          </a:xfrm>
          <a:prstGeom prst="wedgeRoundRectCallout">
            <a:avLst>
              <a:gd name="adj1" fmla="val -20150"/>
              <a:gd name="adj2" fmla="val 364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難しい路面をクリアできることで、ダミヤンへの到着、搬送時間を短縮できる</a:t>
            </a:r>
            <a:endParaRPr kumimoji="1" lang="ja-JP" altLang="en-US" dirty="0">
              <a:solidFill>
                <a:schemeClr val="tx1"/>
              </a:solidFill>
            </a:endParaRPr>
          </a:p>
        </p:txBody>
      </p:sp>
    </p:spTree>
    <p:extLst>
      <p:ext uri="{BB962C8B-B14F-4D97-AF65-F5344CB8AC3E}">
        <p14:creationId xmlns:p14="http://schemas.microsoft.com/office/powerpoint/2010/main" val="42922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新路上ガレキ</a:t>
            </a:r>
            <a:endParaRPr kumimoji="1" lang="ja-JP" altLang="en-US" dirty="0"/>
          </a:p>
        </p:txBody>
      </p:sp>
      <p:sp>
        <p:nvSpPr>
          <p:cNvPr id="3" name="コンテンツ プレースホルダー 2"/>
          <p:cNvSpPr>
            <a:spLocks noGrp="1"/>
          </p:cNvSpPr>
          <p:nvPr>
            <p:ph idx="1"/>
          </p:nvPr>
        </p:nvSpPr>
        <p:spPr/>
        <p:txBody>
          <a:bodyPr/>
          <a:lstStyle/>
          <a:p>
            <a:r>
              <a:rPr lang="ja-JP" altLang="en-US" dirty="0"/>
              <a:t>競技</a:t>
            </a:r>
            <a:r>
              <a:rPr lang="en-US" altLang="ja-JP" dirty="0"/>
              <a:t>G</a:t>
            </a:r>
            <a:r>
              <a:rPr lang="ja-JP" altLang="en-US" dirty="0"/>
              <a:t>の</a:t>
            </a:r>
            <a:r>
              <a:rPr lang="ja-JP" altLang="en-US" dirty="0" smtClean="0"/>
              <a:t>目論見</a:t>
            </a:r>
            <a:endParaRPr lang="en-US" altLang="ja-JP" dirty="0" smtClean="0"/>
          </a:p>
          <a:p>
            <a:pPr lvl="1"/>
            <a:r>
              <a:rPr lang="ja-JP" altLang="en-US" dirty="0"/>
              <a:t>新路上ガレキ</a:t>
            </a:r>
            <a:r>
              <a:rPr lang="ja-JP" altLang="en-US" dirty="0" smtClean="0"/>
              <a:t>の凸障害物は、</a:t>
            </a:r>
            <a:r>
              <a:rPr kumimoji="1" lang="ja-JP" altLang="en-US" dirty="0" smtClean="0"/>
              <a:t>完全に通れない障害物配置にしない。</a:t>
            </a:r>
            <a:endParaRPr kumimoji="1" lang="en-US" altLang="ja-JP" dirty="0" smtClean="0"/>
          </a:p>
          <a:p>
            <a:pPr lvl="1"/>
            <a:r>
              <a:rPr kumimoji="1" lang="ja-JP" altLang="en-US" dirty="0" smtClean="0"/>
              <a:t>実際の災害を模擬した障害配置を想定</a:t>
            </a:r>
            <a:endParaRPr kumimoji="1" lang="ja-JP" alt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21825"/>
            <a:ext cx="4536504" cy="202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グループ化 6"/>
          <p:cNvGrpSpPr/>
          <p:nvPr/>
        </p:nvGrpSpPr>
        <p:grpSpPr>
          <a:xfrm>
            <a:off x="3901924" y="4888626"/>
            <a:ext cx="4896544" cy="1613380"/>
            <a:chOff x="5301922" y="4203422"/>
            <a:chExt cx="7046942" cy="2321922"/>
          </a:xfrm>
          <a:blipFill>
            <a:blip r:embed="rId4"/>
            <a:tile tx="0" ty="0" sx="100000" sy="100000" flip="none" algn="tl"/>
          </a:blipFill>
        </p:grpSpPr>
        <p:sp>
          <p:nvSpPr>
            <p:cNvPr id="6" name="直方体 5"/>
            <p:cNvSpPr/>
            <p:nvPr/>
          </p:nvSpPr>
          <p:spPr>
            <a:xfrm>
              <a:off x="5301922" y="4516208"/>
              <a:ext cx="7046942" cy="2009136"/>
            </a:xfrm>
            <a:prstGeom prst="cube">
              <a:avLst>
                <a:gd name="adj" fmla="val 937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方体 7"/>
            <p:cNvSpPr/>
            <p:nvPr/>
          </p:nvSpPr>
          <p:spPr>
            <a:xfrm>
              <a:off x="6156176" y="5350716"/>
              <a:ext cx="1008113" cy="814588"/>
            </a:xfrm>
            <a:prstGeom prst="cube">
              <a:avLst>
                <a:gd name="adj" fmla="val 7538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直方体 12"/>
            <p:cNvSpPr/>
            <p:nvPr/>
          </p:nvSpPr>
          <p:spPr>
            <a:xfrm>
              <a:off x="6984267" y="4516208"/>
              <a:ext cx="1008113" cy="814588"/>
            </a:xfrm>
            <a:prstGeom prst="cube">
              <a:avLst>
                <a:gd name="adj" fmla="val 7538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方体 13"/>
            <p:cNvSpPr/>
            <p:nvPr/>
          </p:nvSpPr>
          <p:spPr>
            <a:xfrm>
              <a:off x="7668344" y="4514342"/>
              <a:ext cx="828093" cy="858874"/>
            </a:xfrm>
            <a:prstGeom prst="cube">
              <a:avLst>
                <a:gd name="adj" fmla="val 48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方体 8"/>
            <p:cNvSpPr/>
            <p:nvPr/>
          </p:nvSpPr>
          <p:spPr>
            <a:xfrm>
              <a:off x="6984267" y="5330796"/>
              <a:ext cx="828093" cy="858874"/>
            </a:xfrm>
            <a:prstGeom prst="cube">
              <a:avLst>
                <a:gd name="adj" fmla="val 48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方体 15"/>
            <p:cNvSpPr/>
            <p:nvPr/>
          </p:nvSpPr>
          <p:spPr>
            <a:xfrm>
              <a:off x="8668689" y="4203422"/>
              <a:ext cx="871863" cy="1241802"/>
            </a:xfrm>
            <a:prstGeom prst="cube">
              <a:avLst>
                <a:gd name="adj" fmla="val 620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方体 14"/>
            <p:cNvSpPr/>
            <p:nvPr/>
          </p:nvSpPr>
          <p:spPr>
            <a:xfrm>
              <a:off x="7953530" y="4923502"/>
              <a:ext cx="871863" cy="1241802"/>
            </a:xfrm>
            <a:prstGeom prst="cube">
              <a:avLst>
                <a:gd name="adj" fmla="val 620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方体 17"/>
            <p:cNvSpPr/>
            <p:nvPr/>
          </p:nvSpPr>
          <p:spPr>
            <a:xfrm>
              <a:off x="9502199" y="4471922"/>
              <a:ext cx="828093" cy="858874"/>
            </a:xfrm>
            <a:prstGeom prst="cube">
              <a:avLst>
                <a:gd name="adj" fmla="val 48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方体 16"/>
            <p:cNvSpPr/>
            <p:nvPr/>
          </p:nvSpPr>
          <p:spPr>
            <a:xfrm>
              <a:off x="8825393" y="5330796"/>
              <a:ext cx="828093" cy="858874"/>
            </a:xfrm>
            <a:prstGeom prst="cube">
              <a:avLst>
                <a:gd name="adj" fmla="val 48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方体 18"/>
            <p:cNvSpPr/>
            <p:nvPr/>
          </p:nvSpPr>
          <p:spPr>
            <a:xfrm>
              <a:off x="9653486" y="5350716"/>
              <a:ext cx="1008113" cy="814588"/>
            </a:xfrm>
            <a:prstGeom prst="cube">
              <a:avLst>
                <a:gd name="adj" fmla="val 7538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方体 19"/>
            <p:cNvSpPr/>
            <p:nvPr/>
          </p:nvSpPr>
          <p:spPr>
            <a:xfrm>
              <a:off x="10476655" y="4539273"/>
              <a:ext cx="1008113" cy="814588"/>
            </a:xfrm>
            <a:prstGeom prst="cube">
              <a:avLst>
                <a:gd name="adj" fmla="val 7538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5" cstate="print">
            <a:extLst>
              <a:ext uri="{BEBA8EAE-BF5A-486C-A8C5-ECC9F3942E4B}">
                <a14:imgProps xmlns:a14="http://schemas.microsoft.com/office/drawing/2010/main">
                  <a14:imgLayer r:embed="rId6">
                    <a14:imgEffect>
                      <a14:backgroundRemoval t="0" b="98883" l="0" r="100000"/>
                    </a14:imgEffect>
                  </a14:imgLayer>
                </a14:imgProps>
              </a:ext>
              <a:ext uri="{28A0092B-C50C-407E-A947-70E740481C1C}">
                <a14:useLocalDpi xmlns:a14="http://schemas.microsoft.com/office/drawing/2010/main" val="0"/>
              </a:ext>
            </a:extLst>
          </a:blip>
          <a:stretch>
            <a:fillRect/>
          </a:stretch>
        </p:blipFill>
        <p:spPr>
          <a:xfrm flipH="1">
            <a:off x="59680" y="5222075"/>
            <a:ext cx="2496096" cy="1199466"/>
          </a:xfrm>
          <a:prstGeom prst="rect">
            <a:avLst/>
          </a:prstGeom>
        </p:spPr>
      </p:pic>
      <p:sp>
        <p:nvSpPr>
          <p:cNvPr id="21" name="テキスト ボックス 20"/>
          <p:cNvSpPr txBox="1"/>
          <p:nvPr/>
        </p:nvSpPr>
        <p:spPr>
          <a:xfrm>
            <a:off x="35496" y="6454497"/>
            <a:ext cx="7240340" cy="430887"/>
          </a:xfrm>
          <a:prstGeom prst="rect">
            <a:avLst/>
          </a:prstGeom>
          <a:noFill/>
        </p:spPr>
        <p:txBody>
          <a:bodyPr wrap="square" rtlCol="0">
            <a:spAutoFit/>
          </a:bodyPr>
          <a:lstStyle/>
          <a:p>
            <a:r>
              <a:rPr lang="ja-JP" altLang="en-US" sz="1100" dirty="0"/>
              <a:t>画像</a:t>
            </a:r>
            <a:r>
              <a:rPr lang="ja-JP" altLang="en-US" sz="1100" dirty="0" smtClean="0"/>
              <a:t>引用元　</a:t>
            </a:r>
            <a:r>
              <a:rPr lang="en-US" altLang="ja-JP" sz="1100" dirty="0" smtClean="0"/>
              <a:t>wiki</a:t>
            </a:r>
            <a:r>
              <a:rPr lang="en-US" altLang="ja-JP" sz="1100" dirty="0"/>
              <a:t>/</a:t>
            </a:r>
            <a:r>
              <a:rPr lang="ja-JP" altLang="en-US" sz="1100" dirty="0"/>
              <a:t>ゴリアテ</a:t>
            </a:r>
            <a:r>
              <a:rPr lang="en-US" altLang="ja-JP" sz="1100" dirty="0"/>
              <a:t>_(</a:t>
            </a:r>
            <a:r>
              <a:rPr lang="ja-JP" altLang="en-US" sz="1100" dirty="0" smtClean="0"/>
              <a:t>兵器</a:t>
            </a:r>
            <a:r>
              <a:rPr lang="en-US" altLang="ja-JP" sz="1100" dirty="0" smtClean="0"/>
              <a:t>)</a:t>
            </a:r>
          </a:p>
          <a:p>
            <a:r>
              <a:rPr lang="en-US" altLang="ja-JP" sz="1100" dirty="0" smtClean="0"/>
              <a:t>https://ja.wikipedia.org/wiki/%E3%82%B4%E3%83%AA%E3%82%A2%E3%83%86_(%E5%85%B5%E5%99%A8)</a:t>
            </a:r>
            <a:endParaRPr kumimoji="1" lang="ja-JP" altLang="en-US" sz="1100" dirty="0"/>
          </a:p>
        </p:txBody>
      </p:sp>
    </p:spTree>
    <p:extLst>
      <p:ext uri="{BB962C8B-B14F-4D97-AF65-F5344CB8AC3E}">
        <p14:creationId xmlns:p14="http://schemas.microsoft.com/office/powerpoint/2010/main" val="311802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4.44444E-6 -1.27168E-6 C 0.10104 -0.00115 0.16892 0.00069 0.25989 -0.01688 C 0.27135 -0.02173 0.28368 -0.02196 0.29548 -0.02543 C 0.2993 -0.02659 0.30625 -0.02959 0.30625 -0.02936 C 0.31302 -0.03815 0.31666 -0.0437 0.32586 -0.04647 C 0.3342 -0.05665 0.32343 -0.04485 0.33836 -0.05295 C 0.34236 -0.05503 0.34548 -0.0585 0.34895 -0.06127 C 0.37517 -0.08208 0.4118 -0.06497 0.4434 -0.06566 C 0.45538 -0.08 0.44097 -0.06428 0.4559 -0.07607 C 0.46215 -0.08115 0.46753 -0.08925 0.47361 -0.09526 C 0.47552 -0.09711 0.47656 -0.10104 0.47899 -0.1015 C 0.4901 -0.10335 0.50156 -0.1015 0.51284 -0.1015 L 0.55382 -0.1015 L 0.60902 -0.04231 " pathEditMode="relative" rAng="0" ptsTypes="fffffffffffAAA">
                                      <p:cBhvr>
                                        <p:cTn id="17" dur="2000" fill="hold"/>
                                        <p:tgtEl>
                                          <p:spTgt spid="10"/>
                                        </p:tgtEl>
                                        <p:attrNameLst>
                                          <p:attrName>ppt_x</p:attrName>
                                          <p:attrName>ppt_y</p:attrName>
                                        </p:attrNameLst>
                                      </p:cBhvr>
                                      <p:rCtr x="30451" y="-51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新路上ガレキ</a:t>
            </a:r>
            <a:endParaRPr kumimoji="1" lang="ja-JP" altLang="en-US" dirty="0"/>
          </a:p>
        </p:txBody>
      </p:sp>
      <p:sp>
        <p:nvSpPr>
          <p:cNvPr id="3" name="コンテンツ プレースホルダー 2"/>
          <p:cNvSpPr>
            <a:spLocks noGrp="1"/>
          </p:cNvSpPr>
          <p:nvPr>
            <p:ph idx="1"/>
          </p:nvPr>
        </p:nvSpPr>
        <p:spPr/>
        <p:txBody>
          <a:bodyPr/>
          <a:lstStyle/>
          <a:p>
            <a:r>
              <a:rPr lang="ja-JP" altLang="en-US" dirty="0"/>
              <a:t>競技</a:t>
            </a:r>
            <a:r>
              <a:rPr lang="en-US" altLang="ja-JP" dirty="0"/>
              <a:t>G</a:t>
            </a:r>
            <a:r>
              <a:rPr lang="ja-JP" altLang="en-US" dirty="0"/>
              <a:t>の</a:t>
            </a:r>
            <a:r>
              <a:rPr lang="ja-JP" altLang="en-US" dirty="0" smtClean="0"/>
              <a:t>目論見</a:t>
            </a:r>
            <a:endParaRPr lang="en-US" altLang="ja-JP" dirty="0" smtClean="0"/>
          </a:p>
          <a:p>
            <a:pPr lvl="1"/>
            <a:r>
              <a:rPr lang="ja-JP" altLang="en-US" dirty="0"/>
              <a:t>新路上ガレキ</a:t>
            </a:r>
            <a:r>
              <a:rPr lang="ja-JP" altLang="en-US" dirty="0" smtClean="0"/>
              <a:t>の凸障害物は、</a:t>
            </a:r>
            <a:r>
              <a:rPr kumimoji="1" lang="ja-JP" altLang="en-US" dirty="0" smtClean="0"/>
              <a:t>完全に通れない障害物配置にしない。</a:t>
            </a:r>
            <a:endParaRPr kumimoji="1" lang="en-US" altLang="ja-JP" dirty="0" smtClean="0"/>
          </a:p>
          <a:p>
            <a:pPr lvl="1"/>
            <a:r>
              <a:rPr kumimoji="1" lang="ja-JP" altLang="en-US" dirty="0" smtClean="0"/>
              <a:t>実際の災害を模擬した障害配置を想定</a:t>
            </a:r>
            <a:endParaRPr kumimoji="1" lang="ja-JP" alt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14480" r="256"/>
          <a:stretch/>
        </p:blipFill>
        <p:spPr bwMode="auto">
          <a:xfrm>
            <a:off x="469200" y="3922480"/>
            <a:ext cx="5398730" cy="202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グループ化 30"/>
          <p:cNvGrpSpPr/>
          <p:nvPr/>
        </p:nvGrpSpPr>
        <p:grpSpPr>
          <a:xfrm>
            <a:off x="3923928" y="5077335"/>
            <a:ext cx="5103808" cy="1455134"/>
            <a:chOff x="5301922" y="4516208"/>
            <a:chExt cx="7046942" cy="2009136"/>
          </a:xfrm>
          <a:blipFill>
            <a:blip r:embed="rId4"/>
            <a:tile tx="0" ty="0" sx="100000" sy="100000" flip="none" algn="tl"/>
          </a:blipFill>
        </p:grpSpPr>
        <p:sp>
          <p:nvSpPr>
            <p:cNvPr id="6" name="直方体 5"/>
            <p:cNvSpPr/>
            <p:nvPr/>
          </p:nvSpPr>
          <p:spPr>
            <a:xfrm>
              <a:off x="5301922" y="4516208"/>
              <a:ext cx="7046942" cy="2009136"/>
            </a:xfrm>
            <a:prstGeom prst="cube">
              <a:avLst>
                <a:gd name="adj" fmla="val 937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方体 7"/>
            <p:cNvSpPr/>
            <p:nvPr/>
          </p:nvSpPr>
          <p:spPr>
            <a:xfrm>
              <a:off x="5868144" y="5350716"/>
              <a:ext cx="1440160" cy="814588"/>
            </a:xfrm>
            <a:prstGeom prst="cube">
              <a:avLst>
                <a:gd name="adj" fmla="val 8786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方体 27"/>
            <p:cNvSpPr/>
            <p:nvPr/>
          </p:nvSpPr>
          <p:spPr>
            <a:xfrm>
              <a:off x="9684568" y="5350717"/>
              <a:ext cx="1440160" cy="814588"/>
            </a:xfrm>
            <a:prstGeom prst="cube">
              <a:avLst>
                <a:gd name="adj" fmla="val 8786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方体 28"/>
            <p:cNvSpPr/>
            <p:nvPr/>
          </p:nvSpPr>
          <p:spPr>
            <a:xfrm>
              <a:off x="6740624" y="4516208"/>
              <a:ext cx="1440160" cy="814588"/>
            </a:xfrm>
            <a:prstGeom prst="cube">
              <a:avLst>
                <a:gd name="adj" fmla="val 8786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方体 29"/>
            <p:cNvSpPr/>
            <p:nvPr/>
          </p:nvSpPr>
          <p:spPr>
            <a:xfrm>
              <a:off x="10476656" y="4516208"/>
              <a:ext cx="1440160" cy="814588"/>
            </a:xfrm>
            <a:prstGeom prst="cube">
              <a:avLst>
                <a:gd name="adj" fmla="val 8786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方体 22"/>
            <p:cNvSpPr/>
            <p:nvPr/>
          </p:nvSpPr>
          <p:spPr>
            <a:xfrm>
              <a:off x="6804247" y="5223007"/>
              <a:ext cx="1376536" cy="942297"/>
            </a:xfrm>
            <a:prstGeom prst="cube">
              <a:avLst>
                <a:gd name="adj" fmla="val 5570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直方体 24"/>
            <p:cNvSpPr/>
            <p:nvPr/>
          </p:nvSpPr>
          <p:spPr>
            <a:xfrm>
              <a:off x="7740352" y="5223007"/>
              <a:ext cx="1240223" cy="942297"/>
            </a:xfrm>
            <a:prstGeom prst="cube">
              <a:avLst>
                <a:gd name="adj" fmla="val 4832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方体 26"/>
            <p:cNvSpPr/>
            <p:nvPr/>
          </p:nvSpPr>
          <p:spPr>
            <a:xfrm>
              <a:off x="8676456" y="5350718"/>
              <a:ext cx="1198927" cy="814588"/>
            </a:xfrm>
            <a:prstGeom prst="cube">
              <a:avLst>
                <a:gd name="adj" fmla="val 5570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2" name="図 31"/>
          <p:cNvPicPr>
            <a:picLocks noChangeAspect="1"/>
          </p:cNvPicPr>
          <p:nvPr/>
        </p:nvPicPr>
        <p:blipFill>
          <a:blip r:embed="rId5" cstate="print">
            <a:extLst>
              <a:ext uri="{BEBA8EAE-BF5A-486C-A8C5-ECC9F3942E4B}">
                <a14:imgProps xmlns:a14="http://schemas.microsoft.com/office/drawing/2010/main">
                  <a14:imgLayer r:embed="rId6">
                    <a14:imgEffect>
                      <a14:backgroundRemoval t="0" b="98883" l="0" r="100000"/>
                    </a14:imgEffect>
                  </a14:imgLayer>
                </a14:imgProps>
              </a:ext>
              <a:ext uri="{28A0092B-C50C-407E-A947-70E740481C1C}">
                <a14:useLocalDpi xmlns:a14="http://schemas.microsoft.com/office/drawing/2010/main" val="0"/>
              </a:ext>
            </a:extLst>
          </a:blip>
          <a:stretch>
            <a:fillRect/>
          </a:stretch>
        </p:blipFill>
        <p:spPr>
          <a:xfrm flipH="1">
            <a:off x="59680" y="5222075"/>
            <a:ext cx="2496096" cy="1199466"/>
          </a:xfrm>
          <a:prstGeom prst="rect">
            <a:avLst/>
          </a:prstGeom>
        </p:spPr>
      </p:pic>
    </p:spTree>
    <p:extLst>
      <p:ext uri="{BB962C8B-B14F-4D97-AF65-F5344CB8AC3E}">
        <p14:creationId xmlns:p14="http://schemas.microsoft.com/office/powerpoint/2010/main" val="27565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44444E-6 -0.00069 C 0.04132 -0.03491 0.10191 -0.00416 0.15 0.00208 C 0.18888 0.00116 0.2276 0.00139 0.26632 -0.00069 C 0.30729 -0.00254 0.346 -0.01826 0.38697 -0.02173 C 0.39114 -0.02335 0.39652 -0.02312 0.39982 -0.02705 C 0.40329 -0.03144 0.41041 -0.04 0.41041 -0.03977 C 0.4125 -0.04763 0.41371 -0.05988 0.421 -0.06404 C 0.42482 -0.06636 0.42934 -0.06566 0.43368 -0.06659 C 0.45052 -0.06566 0.46805 -0.0689 0.48454 -0.06404 C 0.48784 -0.06289 0.48298 -0.04994 0.48663 -0.05063 C 0.49149 -0.05179 0.49132 -0.0622 0.49479 -0.06659 C 0.49913 -0.07168 0.51024 -0.0948 0.51406 -0.09526 C 0.52465 -0.09665 0.53524 -0.09526 0.546 -0.09526 " pathEditMode="relative" rAng="0" ptsTypes="ffffffffffffA">
                                      <p:cBhvr>
                                        <p:cTn id="14" dur="2000" fill="hold"/>
                                        <p:tgtEl>
                                          <p:spTgt spid="32"/>
                                        </p:tgtEl>
                                        <p:attrNameLst>
                                          <p:attrName>ppt_x</p:attrName>
                                          <p:attrName>ppt_y</p:attrName>
                                        </p:attrNameLst>
                                      </p:cBhvr>
                                      <p:rCtr x="27292" y="-4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7755</TotalTime>
  <Words>478</Words>
  <Application>Microsoft Office PowerPoint</Application>
  <PresentationFormat>画面に合わせる (4:3)</PresentationFormat>
  <Paragraphs>98</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第19回レスキューロボット コンテスト　競技G</vt:lpstr>
      <vt:lpstr>新路上ガレキ</vt:lpstr>
      <vt:lpstr>新路上ガレキ</vt:lpstr>
      <vt:lpstr>新路上ガレキ</vt:lpstr>
      <vt:lpstr>新路上ガレキ</vt:lpstr>
      <vt:lpstr>新路上ガレキ</vt:lpstr>
      <vt:lpstr>新路上ガレキ</vt:lpstr>
      <vt:lpstr>新路上ガレキ</vt:lpstr>
      <vt:lpstr>新路上ガレキ</vt:lpstr>
      <vt:lpstr>他通達事項</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第19回レスキューロボット コンテスト　競技G</dc:title>
  <dc:creator>レスキューロボットコンテスト実行委員会</dc:creator>
  <cp:lastModifiedBy>齋藤</cp:lastModifiedBy>
  <cp:revision>100</cp:revision>
  <cp:lastPrinted>2019-03-21T14:17:24Z</cp:lastPrinted>
  <dcterms:created xsi:type="dcterms:W3CDTF">2019-03-16T03:59:07Z</dcterms:created>
  <dcterms:modified xsi:type="dcterms:W3CDTF">2019-04-07T13:34:06Z</dcterms:modified>
</cp:coreProperties>
</file>