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2" r:id="rId8"/>
    <p:sldId id="263" r:id="rId9"/>
    <p:sldId id="264" r:id="rId10"/>
    <p:sldId id="265" r:id="rId11"/>
    <p:sldId id="266" r:id="rId12"/>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9"/>
    <p:restoredTop sz="94522"/>
  </p:normalViewPr>
  <p:slideViewPr>
    <p:cSldViewPr snapToGrid="0">
      <p:cViewPr varScale="1">
        <p:scale>
          <a:sx n="71" d="100"/>
          <a:sy n="71" d="100"/>
        </p:scale>
        <p:origin x="13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2018/11/28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2018/11/28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a:t>
            </a:r>
            <a:r>
              <a:rPr lang="ja-JP" altLang="ja-JP" sz="1050" b="1" dirty="0" smtClean="0"/>
              <a:t>紹介</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r>
              <a:rPr lang="ja-JP" altLang="ja-JP" sz="1050" b="1" dirty="0" smtClean="0"/>
              <a:t>＊チーム</a:t>
            </a:r>
            <a:r>
              <a:rPr lang="ja-JP" altLang="ja-JP" sz="1050" b="1" dirty="0"/>
              <a:t>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r>
              <a:rPr lang="ja-JP" altLang="ja-JP" sz="1050" b="1" dirty="0" smtClean="0"/>
              <a:t>）</a:t>
            </a:r>
            <a:endParaRPr lang="en-US" altLang="ja-JP" sz="1050" b="1" dirty="0" smtClean="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smtClean="0"/>
              <a:t>　　　　　　　　　　　　　　　　</a:t>
            </a:r>
            <a:r>
              <a:rPr lang="ja-JP" altLang="ja-JP" sz="1050" dirty="0"/>
              <a:t>　　</a:t>
            </a:r>
            <a:r>
              <a:rPr lang="ja-JP" altLang="ja-JP" sz="1050" dirty="0" smtClean="0"/>
              <a:t>第１</a:t>
            </a:r>
            <a:r>
              <a:rPr lang="ja-JP" altLang="en-US" sz="1050" dirty="0" smtClean="0"/>
              <a:t>９</a:t>
            </a:r>
            <a:r>
              <a:rPr lang="ja-JP" altLang="ja-JP" sz="1050" dirty="0" smtClean="0"/>
              <a:t>回</a:t>
            </a:r>
            <a:r>
              <a:rPr lang="ja-JP" altLang="ja-JP" sz="1050" dirty="0"/>
              <a:t>レスキューロボットコンテスト　</a:t>
            </a:r>
            <a:r>
              <a:rPr lang="ja-JP" altLang="en-US" sz="1050" dirty="0"/>
              <a:t>　</a:t>
            </a:r>
            <a:r>
              <a:rPr lang="ja-JP" altLang="en-US" sz="1050" dirty="0" smtClean="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競技会で実現されていない場合はロボット検査で不合格となり，出場が認められません．図やイラストを併用してもかまいませんが，その場合，図やイラストのどの部分が重要な機能に該当するのか，わかりやすく記述してください．また，図やイラストを用紙の下半分の欄に記載する場合は，その旨を明確にしてください．</a:t>
            </a:r>
          </a:p>
          <a:p>
            <a:pPr marL="0" indent="0">
              <a:buNone/>
            </a:pPr>
            <a:r>
              <a:rPr lang="ja-JP" altLang="ja-JP" sz="1050" b="1" dirty="0"/>
              <a:t>認められる例（機能が具体的に示されている</a:t>
            </a:r>
            <a:r>
              <a:rPr lang="ja-JP" altLang="ja-JP" sz="1050" b="1" dirty="0" smtClean="0"/>
              <a:t>）</a:t>
            </a:r>
            <a:endParaRPr lang="en-US" altLang="ja-JP" sz="1050" b="1" dirty="0" smtClean="0"/>
          </a:p>
          <a:p>
            <a:pPr marL="0" indent="0">
              <a:buNone/>
            </a:pP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ja-JP" sz="1050" dirty="0"/>
              <a:t>・電磁石でできた２号機との合体機構　・ばねを用いたガレキ除去機構</a:t>
            </a:r>
          </a:p>
          <a:p>
            <a:pPr marL="0" indent="0">
              <a:buNone/>
            </a:pPr>
            <a:r>
              <a:rPr lang="ja-JP" altLang="ja-JP" sz="1050" dirty="0"/>
              <a:t>・マスタースレーブでの操縦　・ダミヤンを自動的に認識し画面上に表示</a:t>
            </a:r>
          </a:p>
          <a:p>
            <a:pPr marL="0" indent="0">
              <a:buNone/>
            </a:pPr>
            <a:r>
              <a:rPr lang="ja-JP" altLang="ja-JP" sz="1050" b="1" dirty="0"/>
              <a:t>認められない例（機能が抽象的に表現されている）</a:t>
            </a:r>
            <a:endParaRPr lang="ja-JP" altLang="ja-JP" sz="1050" dirty="0"/>
          </a:p>
          <a:p>
            <a:pPr marL="0" indent="0">
              <a:buNone/>
            </a:pPr>
            <a:r>
              <a:rPr lang="ja-JP" altLang="ja-JP" sz="1050" dirty="0"/>
              <a:t>・やさしく救出するアーム　・広く見渡せるカメラ　・他ロボットと合体したレスキュー活動</a:t>
            </a:r>
          </a:p>
          <a:p>
            <a:pPr marL="0" indent="0">
              <a:buNone/>
            </a:pPr>
            <a:r>
              <a:rPr lang="ja-JP" altLang="ja-JP" sz="1050" dirty="0"/>
              <a:t>・スピード感あるガレキ除去　・迅速な救助を行う　・丁寧な操作ができる操縦桿</a:t>
            </a:r>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a:t>
            </a:r>
            <a:r>
              <a:rPr lang="ja-JP" altLang="en-US" sz="1050" dirty="0" smtClean="0"/>
              <a:t>１９</a:t>
            </a:r>
            <a:r>
              <a:rPr lang="ja-JP" altLang="ja-JP" sz="1050" dirty="0" smtClean="0"/>
              <a:t>回レスキューロボットコンテスト　</a:t>
            </a:r>
            <a:r>
              <a:rPr lang="ja-JP" altLang="en-US" sz="1050" dirty="0" smtClean="0"/>
              <a:t>　　　　　　　　　　　　　　</a:t>
            </a:r>
            <a:r>
              <a:rPr lang="ja-JP" altLang="ja-JP" sz="1050" dirty="0" smtClean="0"/>
              <a:t>　　　　　　ページ　</a:t>
            </a:r>
            <a:r>
              <a:rPr lang="ja-JP" altLang="en-US" sz="1050" dirty="0"/>
              <a:t>５</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4045911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Ｒ×Ｒ（以下：当団体）は、個人情報の重要性を認識し、個人情報を保護することが社会的責務であると考え、個人情報に関する法令及び規程等を遵守し、当団体で取扱う個人情報の取得、利用、管理を適正に行います。</a:t>
            </a:r>
          </a:p>
          <a:p>
            <a:pPr marL="0" indent="0">
              <a:buNone/>
            </a:pPr>
            <a:r>
              <a:rPr lang="ja-JP" altLang="ja-JP" sz="1050" dirty="0"/>
              <a:t>当団体は皆さまから以下の情報をご提供いただいております。</a:t>
            </a:r>
          </a:p>
          <a:p>
            <a:pPr marL="0" indent="0">
              <a:buNone/>
            </a:pPr>
            <a:r>
              <a:rPr lang="ja-JP" altLang="ja-JP" sz="1050" dirty="0"/>
              <a:t>・イベント参加者，チーム，協賛団体，協力団体の名称，住所，連絡先</a:t>
            </a:r>
          </a:p>
          <a:p>
            <a:pPr marL="0" indent="0">
              <a:buNone/>
            </a:pPr>
            <a:r>
              <a:rPr lang="ja-JP" altLang="ja-JP" sz="1050" dirty="0"/>
              <a:t>レスコン並びに関連行事へ参加・協力していただける個人・団体について書類や提出物を通じての収集いたします。</a:t>
            </a:r>
          </a:p>
          <a:p>
            <a:pPr marL="0" indent="0">
              <a:buNone/>
            </a:pPr>
            <a:r>
              <a:rPr lang="en-US" altLang="ja-JP" sz="1050" dirty="0"/>
              <a:t> </a:t>
            </a:r>
            <a:endParaRPr lang="ja-JP" altLang="ja-JP" sz="1050" dirty="0"/>
          </a:p>
          <a:p>
            <a:pPr marL="0" indent="0">
              <a:buNone/>
            </a:pPr>
            <a:r>
              <a:rPr lang="ja-JP" altLang="ja-JP" sz="1050" dirty="0"/>
              <a:t>また、当団体は、皆さまからご提供いただく情報を以下の目的の範囲内において、当団体が実施するレスキューロボットコンテストの運営・開催に利用します。皆さまの同意なく、情報の収集、目的外の利用を行うことはありません。</a:t>
            </a:r>
          </a:p>
          <a:p>
            <a:pPr marL="0" indent="0">
              <a:buNone/>
            </a:pPr>
            <a:r>
              <a:rPr lang="ja-JP" altLang="ja-JP" sz="1050" dirty="0"/>
              <a:t>開示、訂正、利用停止等のお申し出があった場合には、当団体所定の方法に基づき対応</a:t>
            </a:r>
            <a:r>
              <a:rPr lang="ja-JP" altLang="ja-JP" sz="1050" dirty="0" smtClean="0"/>
              <a:t>致します</a:t>
            </a:r>
            <a:r>
              <a:rPr lang="ja-JP" altLang="ja-JP" sz="1050" dirty="0"/>
              <a:t>。具体的な方法については、個別にご案内しますので、下記受付窓口までお問い合わせ</a:t>
            </a:r>
            <a:r>
              <a:rPr lang="ja-JP" altLang="ja-JP" sz="1050" dirty="0" smtClean="0"/>
              <a:t>ください</a:t>
            </a:r>
            <a:r>
              <a:rPr lang="ja-JP" altLang="ja-JP" sz="1050" dirty="0"/>
              <a:t>。</a:t>
            </a:r>
          </a:p>
          <a:p>
            <a:pPr marL="0" indent="0">
              <a:buNone/>
            </a:pPr>
            <a:r>
              <a:rPr lang="en-US" altLang="ja-JP" sz="1050" dirty="0"/>
              <a:t> </a:t>
            </a:r>
            <a:endParaRPr lang="ja-JP" altLang="ja-JP" sz="1050" dirty="0"/>
          </a:p>
          <a:p>
            <a:pPr marL="0" indent="0">
              <a:buNone/>
            </a:pPr>
            <a:r>
              <a:rPr lang="ja-JP" altLang="ja-JP" sz="1050" dirty="0"/>
              <a:t>レスキューロボットコンテスト、又は個人情報の取扱いに関しては、下記の窓口まで</a:t>
            </a:r>
            <a:r>
              <a:rPr lang="en-US" altLang="ja-JP" sz="1050" dirty="0"/>
              <a:t>E</a:t>
            </a:r>
            <a:r>
              <a:rPr lang="ja-JP" altLang="ja-JP" sz="1050" dirty="0"/>
              <a:t>メールにて</a:t>
            </a:r>
            <a:r>
              <a:rPr lang="ja-JP" altLang="ja-JP" sz="1050" dirty="0" smtClean="0"/>
              <a:t>お問い合わせ</a:t>
            </a:r>
            <a:r>
              <a:rPr lang="ja-JP" altLang="ja-JP" sz="1050" dirty="0"/>
              <a:t>ください。</a:t>
            </a:r>
          </a:p>
          <a:p>
            <a:pPr marL="0" indent="0">
              <a:buNone/>
            </a:pPr>
            <a:r>
              <a:rPr lang="ja-JP" altLang="ja-JP" sz="1050" dirty="0"/>
              <a:t>レスキューロボットコンテスト実行委員会 総務・チーム対応グループ　個人情報保護担当</a:t>
            </a:r>
          </a:p>
          <a:p>
            <a:pPr marL="0" indent="0">
              <a:buNone/>
            </a:pPr>
            <a:r>
              <a:rPr lang="en-US" altLang="ja-JP" sz="1050" dirty="0"/>
              <a:t>E </a:t>
            </a:r>
            <a:r>
              <a:rPr lang="ja-JP" altLang="ja-JP" sz="1050" dirty="0"/>
              <a:t>メールアドレス： </a:t>
            </a:r>
            <a:r>
              <a:rPr lang="en-US" altLang="ja-JP" sz="1050" dirty="0"/>
              <a:t>office@rescon.ss.oka-pu.ac.jp</a:t>
            </a:r>
            <a:endParaRPr lang="ja-JP" altLang="ja-JP" sz="1050" dirty="0"/>
          </a:p>
          <a:p>
            <a:pPr marL="0" indent="0">
              <a:buNone/>
            </a:pPr>
            <a:r>
              <a:rPr lang="en-US" altLang="ja-JP" sz="1050" dirty="0"/>
              <a:t> </a:t>
            </a:r>
            <a:endParaRPr lang="ja-JP" altLang="ja-JP" sz="1050" dirty="0"/>
          </a:p>
          <a:p>
            <a:pPr marL="0" indent="0">
              <a:buNone/>
            </a:pPr>
            <a:r>
              <a:rPr lang="ja-JP" altLang="ja-JP" sz="1050" dirty="0"/>
              <a:t>平成</a:t>
            </a:r>
            <a:r>
              <a:rPr lang="en-US" altLang="ja-JP" sz="1050" dirty="0"/>
              <a:t> </a:t>
            </a:r>
            <a:r>
              <a:rPr lang="en-US" altLang="ja-JP" sz="1050" dirty="0" smtClean="0"/>
              <a:t>30</a:t>
            </a:r>
            <a:r>
              <a:rPr lang="ja-JP" altLang="ja-JP" sz="1050" dirty="0" smtClean="0"/>
              <a:t>年</a:t>
            </a:r>
            <a:r>
              <a:rPr lang="en-US" altLang="ja-JP" sz="1050" dirty="0" smtClean="0"/>
              <a:t> </a:t>
            </a:r>
            <a:r>
              <a:rPr lang="en-US" altLang="ja-JP" sz="1050" dirty="0"/>
              <a:t>11 </a:t>
            </a:r>
            <a:r>
              <a:rPr lang="ja-JP" altLang="ja-JP" sz="1050" dirty="0" smtClean="0"/>
              <a:t>月</a:t>
            </a:r>
            <a:r>
              <a:rPr lang="en-US" altLang="ja-JP" sz="1050" dirty="0" smtClean="0"/>
              <a:t>25</a:t>
            </a:r>
            <a:r>
              <a:rPr lang="ja-JP" altLang="ja-JP" sz="1050" dirty="0" smtClean="0"/>
              <a:t>日 </a:t>
            </a:r>
            <a:r>
              <a:rPr lang="ja-JP" altLang="ja-JP" sz="1050" dirty="0"/>
              <a:t>策定</a:t>
            </a:r>
          </a:p>
          <a:p>
            <a:pPr marL="0" indent="0">
              <a:buNone/>
            </a:pPr>
            <a:r>
              <a:rPr lang="en-US" altLang="ja-JP"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a:t>
            </a:r>
            <a:r>
              <a:rPr lang="ja-JP" altLang="en-US" sz="1050" dirty="0" smtClean="0"/>
              <a:t>１９</a:t>
            </a:r>
            <a:r>
              <a:rPr lang="ja-JP" altLang="ja-JP" sz="1050" dirty="0" smtClean="0"/>
              <a:t>回レスキューロボットコンテスト　</a:t>
            </a:r>
            <a:r>
              <a:rPr lang="ja-JP" altLang="en-US" sz="1050" dirty="0" smtClean="0"/>
              <a:t>　　　　　　　　　　　　　　</a:t>
            </a:r>
            <a:r>
              <a:rPr lang="ja-JP" altLang="ja-JP" sz="1050" dirty="0" smtClean="0"/>
              <a:t>　　　　　　ページ　</a:t>
            </a:r>
            <a:r>
              <a:rPr lang="ja-JP" altLang="en-US" sz="1050" dirty="0"/>
              <a:t>６</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1628521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＊モビリティアイデア</a:t>
            </a:r>
            <a:r>
              <a:rPr lang="ja-JP" altLang="ja-JP" sz="1050" dirty="0"/>
              <a:t>（このページを一つのポスターと考えてわかりやすく記入してください．パワーポイントファイルで１ページ（</a:t>
            </a:r>
            <a:r>
              <a:rPr lang="en-US" altLang="ja-JP" sz="1050" dirty="0"/>
              <a:t>A4</a:t>
            </a:r>
            <a:r>
              <a:rPr lang="ja-JP" altLang="ja-JP" sz="1050" dirty="0"/>
              <a:t>縦長）のポスターとして提出することも可）</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モビリティアイデア用紙　　</a:t>
            </a:r>
            <a:r>
              <a:rPr lang="ja-JP" altLang="en-US" sz="1050" dirty="0" smtClean="0"/>
              <a:t>　　　　　　　　　　　　　　　</a:t>
            </a:r>
            <a:r>
              <a:rPr lang="ja-JP" altLang="ja-JP" sz="1050" dirty="0"/>
              <a:t>　　</a:t>
            </a:r>
            <a:r>
              <a:rPr lang="ja-JP" altLang="ja-JP" sz="1050" dirty="0" smtClean="0"/>
              <a:t>第１</a:t>
            </a:r>
            <a:r>
              <a:rPr lang="ja-JP" altLang="en-US" sz="1050" dirty="0" smtClean="0"/>
              <a:t>９</a:t>
            </a:r>
            <a:r>
              <a:rPr lang="ja-JP" altLang="ja-JP" sz="1050" dirty="0" smtClean="0"/>
              <a:t>回</a:t>
            </a:r>
            <a:r>
              <a:rPr lang="ja-JP" altLang="ja-JP" sz="1050" dirty="0"/>
              <a:t>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３</a:t>
            </a:r>
            <a:r>
              <a:rPr lang="ja-JP" altLang="ja-JP" sz="1050" dirty="0" smtClean="0"/>
              <a:t>／</a:t>
            </a:r>
            <a:r>
              <a:rPr lang="ja-JP" altLang="ja-JP" sz="1050" dirty="0"/>
              <a:t>　</a:t>
            </a:r>
          </a:p>
        </p:txBody>
      </p:sp>
    </p:spTree>
    <p:extLst>
      <p:ext uri="{BB962C8B-B14F-4D97-AF65-F5344CB8AC3E}">
        <p14:creationId xmlns:p14="http://schemas.microsoft.com/office/powerpoint/2010/main" val="1793761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smtClean="0"/>
              <a:t>　　　　　　　　　　　　　　　</a:t>
            </a:r>
            <a:r>
              <a:rPr lang="ja-JP" altLang="ja-JP" sz="1050" dirty="0"/>
              <a:t>　　</a:t>
            </a:r>
            <a:r>
              <a:rPr lang="ja-JP" altLang="ja-JP" sz="1050" dirty="0" smtClean="0"/>
              <a:t>第１</a:t>
            </a:r>
            <a:r>
              <a:rPr lang="ja-JP" altLang="en-US" sz="1050" dirty="0" smtClean="0"/>
              <a:t>９</a:t>
            </a:r>
            <a:r>
              <a:rPr lang="ja-JP" altLang="ja-JP" sz="1050" dirty="0" smtClean="0"/>
              <a:t>回</a:t>
            </a:r>
            <a:r>
              <a:rPr lang="ja-JP" altLang="ja-JP" sz="1050" dirty="0"/>
              <a:t>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４</a:t>
            </a:r>
            <a:r>
              <a:rPr lang="ja-JP" altLang="ja-JP" sz="1050" dirty="0" smtClean="0"/>
              <a:t>／</a:t>
            </a:r>
            <a:r>
              <a:rPr lang="ja-JP" altLang="ja-JP" sz="1050" dirty="0"/>
              <a:t>　</a:t>
            </a:r>
          </a:p>
        </p:txBody>
      </p:sp>
    </p:spTree>
    <p:extLst>
      <p:ext uri="{BB962C8B-B14F-4D97-AF65-F5344CB8AC3E}">
        <p14:creationId xmlns:p14="http://schemas.microsoft.com/office/powerpoint/2010/main" val="1168620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819916"/>
            <a:ext cx="8640000" cy="4606084"/>
          </a:xfrm>
          <a:ln>
            <a:solidFill>
              <a:schemeClr val="tx1"/>
            </a:solidFill>
          </a:ln>
        </p:spPr>
        <p:txBody>
          <a:bodyPr>
            <a:normAutofit/>
          </a:bodyPr>
          <a:lstStyle/>
          <a:p>
            <a:pPr marL="0" indent="0">
              <a:buNone/>
            </a:pPr>
            <a:r>
              <a:rPr lang="ja-JP" altLang="ja-JP" sz="1050" b="1" dirty="0" smtClean="0"/>
              <a:t>＊ロボット</a:t>
            </a:r>
            <a:r>
              <a:rPr lang="ja-JP" altLang="ja-JP" sz="1050" b="1" dirty="0"/>
              <a:t>の概要</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ロボットアイデア用紙　　　</a:t>
            </a:r>
            <a:r>
              <a:rPr lang="ja-JP" altLang="en-US" sz="1050" dirty="0" smtClean="0"/>
              <a:t>　　　　　　　　　　　　　　　</a:t>
            </a:r>
            <a:r>
              <a:rPr lang="ja-JP" altLang="ja-JP" sz="1050" dirty="0"/>
              <a:t>　　</a:t>
            </a:r>
            <a:r>
              <a:rPr lang="ja-JP" altLang="ja-JP" sz="1050" dirty="0" smtClean="0"/>
              <a:t>第１</a:t>
            </a:r>
            <a:r>
              <a:rPr lang="ja-JP" altLang="en-US" sz="1050" dirty="0" smtClean="0"/>
              <a:t>９</a:t>
            </a:r>
            <a:r>
              <a:rPr lang="ja-JP" altLang="ja-JP" sz="1050" dirty="0" smtClean="0"/>
              <a:t>回</a:t>
            </a:r>
            <a:r>
              <a:rPr lang="ja-JP" altLang="ja-JP" sz="1050" dirty="0"/>
              <a:t>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　</a:t>
            </a:r>
            <a:r>
              <a:rPr lang="ja-JP" altLang="ja-JP" sz="1050" dirty="0" smtClean="0"/>
              <a:t>／</a:t>
            </a:r>
            <a:r>
              <a:rPr lang="ja-JP" altLang="ja-JP" sz="1050" dirty="0"/>
              <a:t>　</a:t>
            </a:r>
          </a:p>
        </p:txBody>
      </p:sp>
      <p:sp>
        <p:nvSpPr>
          <p:cNvPr id="6" name="正方形/長方形 5"/>
          <p:cNvSpPr/>
          <p:nvPr/>
        </p:nvSpPr>
        <p:spPr>
          <a:xfrm>
            <a:off x="252000" y="1017958"/>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350" dirty="0" smtClean="0">
                <a:solidFill>
                  <a:schemeClr val="tx1"/>
                </a:solidFill>
              </a:rPr>
              <a:t>第　　号機　ロボット名（フリガナ）</a:t>
            </a:r>
            <a:r>
              <a:rPr lang="ja-JP" altLang="en-US" sz="1350" dirty="0">
                <a:solidFill>
                  <a:schemeClr val="tx1"/>
                </a:solidFill>
              </a:rPr>
              <a:t>　　</a:t>
            </a:r>
          </a:p>
        </p:txBody>
      </p:sp>
      <p:sp>
        <p:nvSpPr>
          <p:cNvPr id="7" name="正方形/長方形 6"/>
          <p:cNvSpPr/>
          <p:nvPr/>
        </p:nvSpPr>
        <p:spPr>
          <a:xfrm>
            <a:off x="4578212" y="102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smtClean="0">
                <a:solidFill>
                  <a:schemeClr val="tx1"/>
                </a:solidFill>
              </a:rPr>
              <a:t>　ロボットの構成：移動　　台，基地　　台，受動　　台</a:t>
            </a:r>
            <a:r>
              <a:rPr lang="ja-JP" altLang="en-US" sz="1350" dirty="0">
                <a:solidFill>
                  <a:schemeClr val="tx1"/>
                </a:solidFill>
              </a:rPr>
              <a:t>　　</a:t>
            </a:r>
          </a:p>
        </p:txBody>
      </p:sp>
      <p:sp>
        <p:nvSpPr>
          <p:cNvPr id="8" name="正方形/長方形 7"/>
          <p:cNvSpPr/>
          <p:nvPr/>
        </p:nvSpPr>
        <p:spPr>
          <a:xfrm>
            <a:off x="252000" y="129600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a:solidFill>
                  <a:schemeClr val="tx1"/>
                </a:solidFill>
              </a:rPr>
              <a:t>ロボット</a:t>
            </a:r>
            <a:r>
              <a:rPr lang="ja-JP" altLang="en-US" sz="1050" dirty="0" smtClean="0">
                <a:solidFill>
                  <a:schemeClr val="tx1"/>
                </a:solidFill>
              </a:rPr>
              <a:t>の重要な機能　</a:t>
            </a:r>
            <a:r>
              <a:rPr lang="ja-JP" altLang="ja-JP" sz="1050" dirty="0">
                <a:solidFill>
                  <a:schemeClr val="tx1"/>
                </a:solidFill>
              </a:rPr>
              <a:t>（箇条書きで２つ，具体的に示してください</a:t>
            </a:r>
            <a:r>
              <a:rPr lang="ja-JP" altLang="ja-JP" sz="1050" dirty="0" smtClean="0">
                <a:solidFill>
                  <a:schemeClr val="tx1"/>
                </a:solidFill>
              </a:rPr>
              <a:t>）</a:t>
            </a:r>
            <a:endParaRPr lang="en-US" altLang="ja-JP" sz="1050" dirty="0" smtClean="0">
              <a:solidFill>
                <a:schemeClr val="tx1"/>
              </a:solidFill>
            </a:endParaRPr>
          </a:p>
          <a:p>
            <a:r>
              <a:rPr lang="ja-JP" altLang="en-US" sz="1050" dirty="0" smtClean="0">
                <a:solidFill>
                  <a:schemeClr val="tx1"/>
                </a:solidFill>
              </a:rPr>
              <a:t>　　・</a:t>
            </a:r>
            <a:endParaRPr lang="en-US" altLang="ja-JP" sz="1050" dirty="0" smtClean="0">
              <a:solidFill>
                <a:schemeClr val="tx1"/>
              </a:solidFill>
            </a:endParaRPr>
          </a:p>
          <a:p>
            <a:r>
              <a:rPr lang="ja-JP" altLang="en-US" sz="1050" dirty="0" smtClean="0">
                <a:solidFill>
                  <a:schemeClr val="tx1"/>
                </a:solidFill>
              </a:rPr>
              <a:t>　　・</a:t>
            </a:r>
            <a:r>
              <a:rPr lang="ja-JP" altLang="en-US" sz="1050" dirty="0">
                <a:solidFill>
                  <a:schemeClr val="tx1"/>
                </a:solidFill>
              </a:rPr>
              <a:t>　　</a:t>
            </a:r>
          </a:p>
        </p:txBody>
      </p:sp>
    </p:spTree>
    <p:extLst>
      <p:ext uri="{BB962C8B-B14F-4D97-AF65-F5344CB8AC3E}">
        <p14:creationId xmlns:p14="http://schemas.microsoft.com/office/powerpoint/2010/main" val="1551876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smtClean="0"/>
              <a:t>＊</a:t>
            </a:r>
            <a:r>
              <a:rPr lang="ja-JP" altLang="en-US" sz="1050" b="1" dirty="0" smtClean="0"/>
              <a:t>遠隔操縦ロボット用通信システムにロボット制御ボードとしてＴＰＩＰ以外を使用する場合は必ず記入してください．</a:t>
            </a:r>
            <a:endParaRPr lang="en-US" altLang="ja-JP" sz="1050" b="1" dirty="0" smtClean="0"/>
          </a:p>
          <a:p>
            <a:pPr marL="0" indent="0">
              <a:buNone/>
            </a:pPr>
            <a:r>
              <a:rPr lang="ja-JP" altLang="en-US" sz="1050" b="1" dirty="0" smtClean="0"/>
              <a:t>例）　ロボット号機　ロボット名　ロボット制御ボード（メーカ名，品番）</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en-US" sz="1050" b="1" dirty="0"/>
              <a:t>遠隔操縦ロボット用通信システム</a:t>
            </a:r>
            <a:r>
              <a:rPr lang="ja-JP" altLang="en-US" sz="1050" dirty="0" smtClean="0"/>
              <a:t>申請</a:t>
            </a:r>
            <a:r>
              <a:rPr lang="ja-JP" altLang="ja-JP" sz="1050" dirty="0" smtClean="0"/>
              <a:t>用紙</a:t>
            </a:r>
            <a:r>
              <a:rPr lang="ja-JP" altLang="ja-JP" sz="1050" dirty="0"/>
              <a:t>　　　</a:t>
            </a:r>
            <a:r>
              <a:rPr lang="ja-JP" altLang="en-US" sz="1050" dirty="0" smtClean="0"/>
              <a:t>　　　　　　　　　</a:t>
            </a:r>
            <a:r>
              <a:rPr lang="ja-JP" altLang="ja-JP" sz="1050" dirty="0"/>
              <a:t>　　</a:t>
            </a:r>
            <a:r>
              <a:rPr lang="ja-JP" altLang="ja-JP" sz="1050" dirty="0" smtClean="0"/>
              <a:t>第１</a:t>
            </a:r>
            <a:r>
              <a:rPr lang="ja-JP" altLang="en-US" sz="1050" dirty="0" smtClean="0"/>
              <a:t>９</a:t>
            </a:r>
            <a:r>
              <a:rPr lang="ja-JP" altLang="ja-JP" sz="1050" dirty="0" smtClean="0"/>
              <a:t>回</a:t>
            </a:r>
            <a:r>
              <a:rPr lang="ja-JP" altLang="ja-JP" sz="1050" dirty="0"/>
              <a:t>レスキューロボットコンテスト　</a:t>
            </a:r>
            <a:r>
              <a:rPr lang="ja-JP" altLang="en-US" sz="1050" dirty="0"/>
              <a:t>　</a:t>
            </a:r>
            <a:r>
              <a:rPr lang="ja-JP" altLang="en-US" sz="1050" dirty="0" smtClean="0"/>
              <a:t>　　　　　　　　　　　　　</a:t>
            </a:r>
            <a:r>
              <a:rPr lang="ja-JP" altLang="ja-JP" sz="1050" dirty="0"/>
              <a:t>　　　　　　ページ　</a:t>
            </a:r>
            <a:r>
              <a:rPr lang="ja-JP" altLang="en-US" sz="1050" dirty="0" smtClean="0"/>
              <a:t>１</a:t>
            </a:r>
            <a:r>
              <a:rPr lang="ja-JP" altLang="ja-JP" sz="1050" dirty="0" smtClean="0"/>
              <a:t>／</a:t>
            </a:r>
            <a:r>
              <a:rPr lang="ja-JP" altLang="en-US" sz="1050" dirty="0" smtClean="0"/>
              <a:t>１</a:t>
            </a:r>
            <a:r>
              <a:rPr lang="ja-JP" altLang="ja-JP" sz="1050" dirty="0"/>
              <a:t>　</a:t>
            </a:r>
          </a:p>
        </p:txBody>
      </p:sp>
    </p:spTree>
    <p:extLst>
      <p:ext uri="{BB962C8B-B14F-4D97-AF65-F5344CB8AC3E}">
        <p14:creationId xmlns:p14="http://schemas.microsoft.com/office/powerpoint/2010/main" val="3624737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400" b="1" dirty="0"/>
              <a:t>参加申込書記入に関する留意事項</a:t>
            </a:r>
            <a:endParaRPr lang="ja-JP" altLang="ja-JP" sz="1050" dirty="0"/>
          </a:p>
          <a:p>
            <a:pPr marL="0" indent="0">
              <a:buNone/>
            </a:pPr>
            <a:r>
              <a:rPr lang="en-US" altLang="ja-JP" sz="1050" b="1" dirty="0"/>
              <a:t> </a:t>
            </a:r>
            <a:r>
              <a:rPr lang="ja-JP" altLang="ja-JP" sz="1050" b="1" dirty="0" smtClean="0"/>
              <a:t>○モビリティアイデア</a:t>
            </a:r>
            <a:r>
              <a:rPr lang="ja-JP" altLang="ja-JP" sz="1050" b="1" dirty="0"/>
              <a:t>賞に関する事項</a:t>
            </a:r>
            <a:endParaRPr lang="ja-JP" altLang="ja-JP" sz="1050" dirty="0"/>
          </a:p>
          <a:p>
            <a:pPr marL="0" indent="0">
              <a:buNone/>
            </a:pPr>
            <a:r>
              <a:rPr lang="ja-JP" altLang="ja-JP" sz="1050" dirty="0"/>
              <a:t>　　</a:t>
            </a:r>
            <a:r>
              <a:rPr lang="ja-JP" altLang="ja-JP" sz="1050" dirty="0" smtClean="0"/>
              <a:t>第１</a:t>
            </a:r>
            <a:r>
              <a:rPr lang="ja-JP" altLang="en-US" sz="1050" dirty="0"/>
              <a:t>９</a:t>
            </a:r>
            <a:r>
              <a:rPr lang="ja-JP" altLang="ja-JP" sz="1050" dirty="0" smtClean="0"/>
              <a:t>回</a:t>
            </a:r>
            <a:r>
              <a:rPr lang="ja-JP" altLang="ja-JP" sz="1050" dirty="0"/>
              <a:t>競技会では，</a:t>
            </a:r>
            <a:r>
              <a:rPr lang="ja-JP" altLang="ja-JP" sz="1050" dirty="0" smtClean="0"/>
              <a:t>第１</a:t>
            </a:r>
            <a:r>
              <a:rPr lang="ja-JP" altLang="en-US" sz="1050" dirty="0" smtClean="0"/>
              <a:t>８</a:t>
            </a:r>
            <a:r>
              <a:rPr lang="ja-JP" altLang="ja-JP" sz="1050" dirty="0" smtClean="0"/>
              <a:t>回競技会</a:t>
            </a:r>
            <a:r>
              <a:rPr lang="ja-JP" altLang="en-US" sz="1050" dirty="0" smtClean="0"/>
              <a:t>で新設された</a:t>
            </a:r>
            <a:r>
              <a:rPr lang="ja-JP" altLang="ja-JP" sz="1050" dirty="0" smtClean="0"/>
              <a:t>災害用</a:t>
            </a:r>
            <a:r>
              <a:rPr lang="ja-JP" altLang="ja-JP" sz="1050" dirty="0"/>
              <a:t>モビリティをテーマとした「モビリティアイデア賞」</a:t>
            </a:r>
            <a:r>
              <a:rPr lang="ja-JP" altLang="ja-JP" sz="1050" dirty="0" smtClean="0"/>
              <a:t>を</a:t>
            </a:r>
            <a:r>
              <a:rPr lang="ja-JP" altLang="en-US" sz="1050" dirty="0" smtClean="0"/>
              <a:t>継続します</a:t>
            </a:r>
            <a:r>
              <a:rPr lang="ja-JP" altLang="ja-JP" sz="1050" dirty="0" smtClean="0"/>
              <a:t>．</a:t>
            </a:r>
            <a:r>
              <a:rPr lang="ja-JP" altLang="en-US" sz="1050" dirty="0"/>
              <a:t>本</a:t>
            </a:r>
            <a:r>
              <a:rPr lang="ja-JP" altLang="ja-JP" sz="1050" dirty="0" smtClean="0"/>
              <a:t>賞</a:t>
            </a:r>
            <a:r>
              <a:rPr lang="ja-JP" altLang="ja-JP" sz="1050" dirty="0"/>
              <a:t>のねらいはレスコン参加チームに，以下に挙げる災害用モビリティに関するコンセプトを反映したアイデアの創出を促すことにあります．</a:t>
            </a:r>
          </a:p>
          <a:p>
            <a:pPr marL="0" indent="0">
              <a:buNone/>
            </a:pPr>
            <a:r>
              <a:rPr lang="ja-JP" altLang="ja-JP" sz="1050" dirty="0"/>
              <a:t>　　</a:t>
            </a:r>
            <a:r>
              <a:rPr lang="ja-JP" altLang="en-US" sz="1050" dirty="0" smtClean="0"/>
              <a:t>「</a:t>
            </a:r>
            <a:r>
              <a:rPr lang="ja-JP" altLang="ja-JP" sz="1050" dirty="0" smtClean="0"/>
              <a:t>災害用</a:t>
            </a:r>
            <a:r>
              <a:rPr lang="ja-JP" altLang="ja-JP" sz="1050" dirty="0"/>
              <a:t>モビリティコンセプト：平常時にも利用でき、かつ、災害発生時に、被災者救出および被災生活の質向上に寄与する機能をもつ、新しいモビリティ</a:t>
            </a:r>
            <a:r>
              <a:rPr lang="ja-JP" altLang="ja-JP" sz="1050" dirty="0" smtClean="0"/>
              <a:t>機器</a:t>
            </a:r>
            <a:r>
              <a:rPr lang="ja-JP" altLang="en-US" sz="1050" dirty="0" smtClean="0"/>
              <a:t>」</a:t>
            </a:r>
            <a:endParaRPr lang="ja-JP" altLang="ja-JP" sz="1050" dirty="0"/>
          </a:p>
          <a:p>
            <a:pPr marL="0" indent="0">
              <a:buNone/>
            </a:pPr>
            <a:r>
              <a:rPr lang="ja-JP" altLang="ja-JP" sz="1050" dirty="0" smtClean="0"/>
              <a:t>・</a:t>
            </a:r>
            <a:r>
              <a:rPr lang="ja-JP" altLang="ja-JP" sz="1050" dirty="0"/>
              <a:t>第</a:t>
            </a:r>
            <a:r>
              <a:rPr lang="en-US" altLang="ja-JP" sz="1050" dirty="0" smtClean="0"/>
              <a:t>19</a:t>
            </a:r>
            <a:r>
              <a:rPr lang="ja-JP" altLang="ja-JP" sz="1050" dirty="0" smtClean="0"/>
              <a:t>回</a:t>
            </a:r>
            <a:r>
              <a:rPr lang="ja-JP" altLang="ja-JP" sz="1050" dirty="0"/>
              <a:t>競技会では</a:t>
            </a:r>
            <a:r>
              <a:rPr lang="ja-JP" altLang="ja-JP" sz="1050" dirty="0" smtClean="0"/>
              <a:t>アイデアの</a:t>
            </a:r>
            <a:r>
              <a:rPr lang="ja-JP" altLang="ja-JP" sz="1050" dirty="0"/>
              <a:t>応募を基本とします</a:t>
            </a:r>
            <a:r>
              <a:rPr lang="ja-JP" altLang="ja-JP" sz="1050" dirty="0" smtClean="0"/>
              <a:t>．実際</a:t>
            </a:r>
            <a:r>
              <a:rPr lang="ja-JP" altLang="ja-JP" sz="1050" dirty="0"/>
              <a:t>にアイデアに基づいた機器（機能）をロボット実装することを妨げるものではありません．</a:t>
            </a:r>
          </a:p>
          <a:p>
            <a:pPr marL="0" indent="0">
              <a:buNone/>
            </a:pPr>
            <a:r>
              <a:rPr lang="ja-JP" altLang="ja-JP" sz="1050" dirty="0"/>
              <a:t>・応募書類はモビリティアイデア用紙です．詳細については以下の説明を確認してください．</a:t>
            </a:r>
          </a:p>
          <a:p>
            <a:pPr marL="0" indent="0">
              <a:buNone/>
            </a:pPr>
            <a:r>
              <a:rPr lang="en-US" altLang="ja-JP" sz="1050" b="1" dirty="0"/>
              <a:t> </a:t>
            </a:r>
            <a:endParaRPr lang="ja-JP" altLang="ja-JP" sz="1050" dirty="0"/>
          </a:p>
          <a:p>
            <a:pPr marL="0" indent="0">
              <a:buNone/>
            </a:pPr>
            <a:r>
              <a:rPr lang="ja-JP" altLang="ja-JP" sz="1050" b="1" dirty="0"/>
              <a:t>○モビリティアイデア用紙（この用紙</a:t>
            </a:r>
            <a:r>
              <a:rPr lang="en-US" altLang="ja-JP" sz="1050" b="1" dirty="0"/>
              <a:t>:</a:t>
            </a:r>
            <a:r>
              <a:rPr lang="en-US" altLang="ja-JP" sz="1050" b="1" dirty="0" smtClean="0"/>
              <a:t>moushikomi19honbun.pptx </a:t>
            </a:r>
            <a:r>
              <a:rPr lang="en-US" altLang="ja-JP" sz="1050" b="1" dirty="0"/>
              <a:t>3</a:t>
            </a:r>
            <a:r>
              <a:rPr lang="ja-JP" altLang="ja-JP" sz="1050" b="1" dirty="0"/>
              <a:t>ページ目）</a:t>
            </a:r>
            <a:endParaRPr lang="ja-JP" altLang="ja-JP" sz="1050" dirty="0"/>
          </a:p>
          <a:p>
            <a:pPr marL="0" indent="0">
              <a:buNone/>
            </a:pPr>
            <a:r>
              <a:rPr lang="ja-JP" altLang="ja-JP" sz="1050" dirty="0"/>
              <a:t>・モビリティアイデア用紙には，災害用モビリティのコンセプトにあった機器などのアイデアを１ページで記入してください．この用紙</a:t>
            </a:r>
            <a:r>
              <a:rPr lang="en-US" altLang="ja-JP" sz="1050" dirty="0"/>
              <a:t>3</a:t>
            </a:r>
            <a:r>
              <a:rPr lang="ja-JP" altLang="ja-JP" sz="1050" dirty="0"/>
              <a:t>ページ目に記入，もしくはパワーポイントにより</a:t>
            </a:r>
            <a:r>
              <a:rPr lang="en-US" altLang="ja-JP" sz="1050" dirty="0"/>
              <a:t>A4</a:t>
            </a:r>
            <a:r>
              <a:rPr lang="ja-JP" altLang="ja-JP" sz="1050" dirty="0"/>
              <a:t>サイズ（縦長）で記入してください．</a:t>
            </a:r>
          </a:p>
          <a:p>
            <a:pPr marL="0" indent="0">
              <a:buNone/>
            </a:pPr>
            <a:r>
              <a:rPr lang="ja-JP" altLang="ja-JP" sz="1050" dirty="0"/>
              <a:t>・記入はポスター型式とします．この１枚を見てそのアイデアがわかるように，その考え方を反映させた概略図などにまとめ，文字による説明は簡潔にすることを心がけてください．</a:t>
            </a:r>
          </a:p>
          <a:p>
            <a:pPr marL="0" indent="0">
              <a:buNone/>
            </a:pPr>
            <a:r>
              <a:rPr lang="ja-JP" altLang="ja-JP" sz="1050" dirty="0"/>
              <a:t>・モビリティアイデア賞への応募は任意です．この用紙が白紙もしくはなくても構いません．</a:t>
            </a:r>
            <a:endParaRPr lang="en-US" altLang="ja-JP" sz="1050" dirty="0"/>
          </a:p>
          <a:p>
            <a:pPr marL="0" indent="0">
              <a:buNone/>
            </a:pPr>
            <a:endParaRPr lang="en-US" altLang="ja-JP" sz="1050" dirty="0" smtClean="0"/>
          </a:p>
          <a:p>
            <a:pPr marL="0" indent="0">
              <a:buNone/>
            </a:pPr>
            <a:r>
              <a:rPr lang="ja-JP" altLang="ja-JP" sz="1050" b="1" dirty="0" smtClean="0"/>
              <a:t>○</a:t>
            </a:r>
            <a:r>
              <a:rPr lang="ja-JP" altLang="en-US" sz="1050" b="1" dirty="0"/>
              <a:t>遠隔操縦ロボット用通信システム申請</a:t>
            </a:r>
            <a:r>
              <a:rPr lang="ja-JP" altLang="ja-JP" sz="1050" b="1" dirty="0" smtClean="0"/>
              <a:t>用紙</a:t>
            </a:r>
            <a:r>
              <a:rPr lang="ja-JP" altLang="ja-JP" sz="1050" b="1" dirty="0"/>
              <a:t>（この用紙</a:t>
            </a:r>
            <a:r>
              <a:rPr lang="en-US" altLang="ja-JP" sz="1050" b="1" dirty="0"/>
              <a:t>:</a:t>
            </a:r>
            <a:r>
              <a:rPr lang="en-US" altLang="ja-JP" sz="1050" b="1" dirty="0" smtClean="0"/>
              <a:t>moushikomi19honbun.pptx 5</a:t>
            </a:r>
            <a:r>
              <a:rPr lang="ja-JP" altLang="ja-JP" sz="1050" b="1" dirty="0" smtClean="0"/>
              <a:t>ページ目</a:t>
            </a:r>
            <a:r>
              <a:rPr lang="ja-JP" altLang="ja-JP" sz="1050" b="1" dirty="0"/>
              <a:t>）</a:t>
            </a:r>
            <a:endParaRPr lang="ja-JP" altLang="ja-JP" sz="1050" dirty="0"/>
          </a:p>
          <a:p>
            <a:pPr marL="0" indent="0">
              <a:buNone/>
            </a:pPr>
            <a:r>
              <a:rPr lang="ja-JP" altLang="ja-JP" sz="1050" dirty="0" smtClean="0"/>
              <a:t>・</a:t>
            </a:r>
            <a:r>
              <a:rPr lang="ja-JP" altLang="en-US" sz="1050" dirty="0"/>
              <a:t>遠隔操縦ロボット用通信</a:t>
            </a:r>
            <a:r>
              <a:rPr lang="ja-JP" altLang="en-US" sz="1050" dirty="0" smtClean="0"/>
              <a:t>システムに関する詳細は規定をよく読んでください．</a:t>
            </a:r>
            <a:endParaRPr lang="en-US" altLang="ja-JP" sz="1050" dirty="0" smtClean="0"/>
          </a:p>
          <a:p>
            <a:pPr marL="0" indent="0">
              <a:buNone/>
            </a:pPr>
            <a:r>
              <a:rPr lang="ja-JP" altLang="en-US" sz="1050" dirty="0" smtClean="0"/>
              <a:t>・遠隔</a:t>
            </a:r>
            <a:r>
              <a:rPr lang="ja-JP" altLang="en-US" sz="1050" dirty="0"/>
              <a:t>操縦ロボット用通信システムに</a:t>
            </a:r>
            <a:r>
              <a:rPr lang="ja-JP" altLang="en-US" sz="1050" dirty="0" smtClean="0"/>
              <a:t>貸与機器並びにサンリツオートメイション社製ＴＰＩＰボード以外の使用を予定している</a:t>
            </a:r>
            <a:r>
              <a:rPr lang="ja-JP" altLang="en-US" sz="1050" dirty="0"/>
              <a:t>チーム</a:t>
            </a:r>
            <a:r>
              <a:rPr lang="ja-JP" altLang="en-US" sz="1050" dirty="0" smtClean="0"/>
              <a:t>は記入してください．</a:t>
            </a:r>
            <a:endParaRPr lang="ja-JP" altLang="ja-JP" sz="1050" dirty="0"/>
          </a:p>
          <a:p>
            <a:pPr marL="0" indent="0">
              <a:buNone/>
            </a:pPr>
            <a:r>
              <a:rPr lang="ja-JP" altLang="ja-JP" sz="1050" dirty="0" smtClean="0"/>
              <a:t>・</a:t>
            </a:r>
            <a:r>
              <a:rPr lang="ja-JP" altLang="en-US" sz="1050" dirty="0" smtClean="0"/>
              <a:t>申請</a:t>
            </a:r>
            <a:r>
              <a:rPr lang="ja-JP" altLang="en-US" sz="1050" dirty="0"/>
              <a:t>する遠隔操縦ロボット用通信システムは</a:t>
            </a:r>
            <a:r>
              <a:rPr lang="ja-JP" altLang="en-US" sz="1050" dirty="0" smtClean="0"/>
              <a:t>日本国内における法規（電波法など）に順守しているものを選択してください．</a:t>
            </a:r>
            <a:endParaRPr lang="ja-JP" altLang="ja-JP" sz="1050" dirty="0"/>
          </a:p>
          <a:p>
            <a:pPr marL="0" indent="0">
              <a:buNone/>
            </a:pPr>
            <a:r>
              <a:rPr lang="ja-JP" altLang="ja-JP" sz="1050" dirty="0" smtClean="0"/>
              <a:t>・</a:t>
            </a:r>
            <a:r>
              <a:rPr lang="ja-JP" altLang="en-US" sz="1050" dirty="0"/>
              <a:t>遠隔操縦ロボット用通信システムに</a:t>
            </a:r>
            <a:r>
              <a:rPr lang="ja-JP" altLang="en-US" sz="1050" dirty="0" smtClean="0"/>
              <a:t>変更が生じた場合は，全てのロボットについて再申請を行い，前回との違いが分かるようにしてください．</a:t>
            </a:r>
            <a:endParaRPr lang="en-US" altLang="ja-JP" sz="1050" dirty="0"/>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第１</a:t>
            </a:r>
            <a:r>
              <a:rPr lang="ja-JP" altLang="en-US" sz="1050" dirty="0" smtClean="0"/>
              <a:t>９</a:t>
            </a:r>
            <a:r>
              <a:rPr lang="ja-JP" altLang="ja-JP" sz="1050" dirty="0" smtClean="0"/>
              <a:t>回レスキューロボットコンテスト　</a:t>
            </a:r>
            <a:r>
              <a:rPr lang="ja-JP" altLang="en-US" sz="1050" dirty="0" smtClean="0"/>
              <a:t>　　　　　　　　　　　　　　</a:t>
            </a:r>
            <a:r>
              <a:rPr lang="ja-JP" altLang="ja-JP" sz="1050" dirty="0" smtClean="0"/>
              <a:t>　　　　　　ページ　</a:t>
            </a:r>
            <a:r>
              <a:rPr lang="ja-JP" altLang="en-US" sz="1050" dirty="0" smtClean="0"/>
              <a:t>１</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3146096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○一般的な事項</a:t>
            </a:r>
            <a:endParaRPr lang="ja-JP" altLang="ja-JP" sz="1050" dirty="0"/>
          </a:p>
          <a:p>
            <a:pPr marL="0" indent="0">
              <a:buNone/>
            </a:pPr>
            <a:r>
              <a:rPr lang="ja-JP" altLang="ja-JP" sz="1050" dirty="0"/>
              <a:t>・参加申込書のチーム紹介用紙とロボットアイデア用紙は，競技会終了後公開する予定です．</a:t>
            </a:r>
          </a:p>
          <a:p>
            <a:pPr marL="0" indent="0">
              <a:buNone/>
            </a:pPr>
            <a:r>
              <a:rPr lang="ja-JP" altLang="ja-JP" sz="1050" dirty="0"/>
              <a:t>・レスコンチーム向けページ公式ウェブサイト</a:t>
            </a:r>
          </a:p>
          <a:p>
            <a:pPr marL="0" indent="0">
              <a:buNone/>
            </a:pPr>
            <a:r>
              <a:rPr lang="ja-JP" altLang="ja-JP" sz="1050" dirty="0"/>
              <a:t>　</a:t>
            </a:r>
            <a:r>
              <a:rPr lang="en-US" altLang="ja-JP" sz="1050" dirty="0"/>
              <a:t> http://www.rescue-robot-contest.org/forTeam/18th-contest/shoruishinsa/ouboshiryou</a:t>
            </a:r>
            <a:endParaRPr lang="ja-JP" altLang="ja-JP" sz="1050" dirty="0"/>
          </a:p>
          <a:p>
            <a:pPr marL="0" indent="0">
              <a:buNone/>
            </a:pPr>
            <a:r>
              <a:rPr lang="ja-JP" altLang="ja-JP" sz="1050" dirty="0"/>
              <a:t>　にて</a:t>
            </a:r>
            <a:r>
              <a:rPr lang="ja-JP" altLang="ja-JP" sz="1050" dirty="0" smtClean="0"/>
              <a:t>第１</a:t>
            </a:r>
            <a:r>
              <a:rPr lang="ja-JP" altLang="en-US" sz="1050" dirty="0" smtClean="0"/>
              <a:t>８</a:t>
            </a:r>
            <a:r>
              <a:rPr lang="ja-JP" altLang="ja-JP" sz="1050" dirty="0" smtClean="0"/>
              <a:t>回</a:t>
            </a:r>
            <a:r>
              <a:rPr lang="ja-JP" altLang="ja-JP" sz="1050" dirty="0"/>
              <a:t>出場チームの応募書類を公開しています．</a:t>
            </a:r>
            <a:r>
              <a:rPr lang="en-US" altLang="ja-JP" sz="1050" dirty="0"/>
              <a:t/>
            </a:r>
            <a:br>
              <a:rPr lang="en-US" altLang="ja-JP" sz="1050" dirty="0"/>
            </a:br>
            <a:r>
              <a:rPr lang="en-US" altLang="ja-JP" sz="1050" dirty="0"/>
              <a:t>HOME</a:t>
            </a:r>
            <a:r>
              <a:rPr lang="ja-JP" altLang="ja-JP" sz="1050" dirty="0"/>
              <a:t>＞第</a:t>
            </a:r>
            <a:r>
              <a:rPr lang="en-US" altLang="ja-JP" sz="1050" dirty="0" smtClean="0"/>
              <a:t>18</a:t>
            </a:r>
            <a:r>
              <a:rPr lang="ja-JP" altLang="ja-JP" sz="1050" dirty="0" smtClean="0"/>
              <a:t>回</a:t>
            </a:r>
            <a:r>
              <a:rPr lang="ja-JP" altLang="ja-JP" sz="1050" dirty="0"/>
              <a:t>＞第</a:t>
            </a:r>
            <a:r>
              <a:rPr lang="en-US" altLang="ja-JP" sz="1050" dirty="0" smtClean="0"/>
              <a:t>18</a:t>
            </a:r>
            <a:r>
              <a:rPr lang="ja-JP" altLang="ja-JP" sz="1050" dirty="0" smtClean="0"/>
              <a:t>回</a:t>
            </a:r>
            <a:r>
              <a:rPr lang="en-US" altLang="ja-JP" sz="1050" dirty="0"/>
              <a:t>/</a:t>
            </a:r>
            <a:r>
              <a:rPr lang="ja-JP" altLang="ja-JP" sz="1050" dirty="0"/>
              <a:t>書類審査＞第</a:t>
            </a:r>
            <a:r>
              <a:rPr lang="en-US" altLang="ja-JP" sz="1050" dirty="0" smtClean="0"/>
              <a:t>18</a:t>
            </a:r>
            <a:r>
              <a:rPr lang="ja-JP" altLang="ja-JP" sz="1050" dirty="0" smtClean="0"/>
              <a:t>回</a:t>
            </a:r>
            <a:r>
              <a:rPr lang="en-US" altLang="ja-JP" sz="1050" dirty="0"/>
              <a:t>/</a:t>
            </a:r>
            <a:r>
              <a:rPr lang="ja-JP" altLang="ja-JP" sz="1050" dirty="0"/>
              <a:t>書類審査</a:t>
            </a:r>
            <a:r>
              <a:rPr lang="en-US" altLang="ja-JP" sz="1050" dirty="0"/>
              <a:t>/</a:t>
            </a:r>
            <a:r>
              <a:rPr lang="ja-JP" altLang="ja-JP" sz="1050" dirty="0"/>
              <a:t>応募書類公開</a:t>
            </a:r>
            <a:r>
              <a:rPr lang="en-US" altLang="ja-JP" sz="1050" dirty="0"/>
              <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・文字や図などが判読できるように十分留意してください（特にスキャナで読み込む場合）．原則として，</a:t>
            </a:r>
            <a:r>
              <a:rPr lang="en-US" altLang="ja-JP" sz="1050" dirty="0"/>
              <a:t>CD-R</a:t>
            </a:r>
            <a:r>
              <a:rPr lang="ja-JP" altLang="ja-JP" sz="1050" dirty="0"/>
              <a:t>または</a:t>
            </a:r>
            <a:r>
              <a:rPr lang="en-US" altLang="ja-JP" sz="1050" dirty="0"/>
              <a:t>DVD-R</a:t>
            </a:r>
            <a:r>
              <a:rPr lang="ja-JP" altLang="ja-JP" sz="1050" dirty="0"/>
              <a:t>に書き込まれたファイルを元に審査いたします．</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smtClean="0"/>
              <a:t>・</a:t>
            </a:r>
            <a:r>
              <a:rPr lang="ja-JP" altLang="en-US" sz="1050" dirty="0" smtClean="0"/>
              <a:t>応募に関する</a:t>
            </a:r>
            <a:r>
              <a:rPr lang="ja-JP" altLang="ja-JP" sz="1050" dirty="0" smtClean="0"/>
              <a:t>質問</a:t>
            </a:r>
            <a:r>
              <a:rPr lang="ja-JP" altLang="ja-JP" sz="1050" dirty="0"/>
              <a:t>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受け付けます．ただし，回答に時間がかかる場合がありますので，応募に直接かかわる質問は応募締め切りの２週間前までにお願いします．</a:t>
            </a:r>
          </a:p>
          <a:p>
            <a:pPr marL="0" indent="0">
              <a:buNone/>
            </a:pPr>
            <a:r>
              <a:rPr lang="en-US" altLang="ja-JP" sz="1050" dirty="0"/>
              <a:t> </a:t>
            </a:r>
            <a:endParaRPr lang="ja-JP" altLang="ja-JP" sz="1050" dirty="0"/>
          </a:p>
          <a:p>
            <a:pPr marL="0" indent="0">
              <a:buNone/>
            </a:pPr>
            <a:r>
              <a:rPr lang="ja-JP" altLang="ja-JP" sz="1050" b="1" dirty="0"/>
              <a:t>○チーム情報用紙（</a:t>
            </a:r>
            <a:r>
              <a:rPr lang="en-US" altLang="ja-JP" sz="1050" b="1" dirty="0" smtClean="0"/>
              <a:t>moushikomi19hyoshi.xlsx</a:t>
            </a:r>
            <a:r>
              <a:rPr lang="ja-JP" altLang="ja-JP" sz="1050" b="1" dirty="0"/>
              <a:t>）</a:t>
            </a:r>
            <a:endParaRPr lang="ja-JP" altLang="ja-JP" sz="1050" dirty="0"/>
          </a:p>
          <a:p>
            <a:pPr marL="0" indent="0">
              <a:buNone/>
            </a:pPr>
            <a:r>
              <a:rPr lang="ja-JP" altLang="ja-JP" sz="1050" dirty="0"/>
              <a:t>・「入力用」シートを開き，必要事項をもれなく入力してください．印刷する場合は「印刷用」シートを印刷してください．</a:t>
            </a:r>
          </a:p>
          <a:p>
            <a:pPr marL="0" indent="0">
              <a:buNone/>
            </a:pPr>
            <a:r>
              <a:rPr lang="ja-JP" altLang="en-US" sz="1050" dirty="0"/>
              <a:t>・チーム情報用紙はエクセル形式のまま</a:t>
            </a:r>
            <a:r>
              <a:rPr lang="en-US" altLang="ja-JP" sz="1050" dirty="0"/>
              <a:t>CD-R</a:t>
            </a:r>
            <a:r>
              <a:rPr lang="ja-JP" altLang="en-US" sz="1050" dirty="0"/>
              <a:t>または</a:t>
            </a:r>
            <a:r>
              <a:rPr lang="en-US" altLang="ja-JP" sz="1050" dirty="0"/>
              <a:t>DVD-R</a:t>
            </a:r>
            <a:r>
              <a:rPr lang="ja-JP" altLang="en-US" sz="1050" dirty="0"/>
              <a:t>に書き込み提出してください．チーム情報用紙（１ページ目）をチーム紹介用紙（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・団体名は，（所属団体名）のみ，または（所属機関）（所属団体名）で構成してください．後者の例は，「○○大学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p>
          <a:p>
            <a:pPr marL="0" indent="0">
              <a:buNone/>
            </a:pPr>
            <a:r>
              <a:rPr lang="ja-JP" altLang="ja-JP" sz="1050" dirty="0"/>
              <a:t>・「所属」に会社名や学校名を書く場合は所属部署や学科までご記入ください．</a:t>
            </a:r>
          </a:p>
          <a:p>
            <a:pPr marL="0" indent="0">
              <a:buNone/>
            </a:pPr>
            <a:endParaRPr lang="en-US" altLang="ja-JP" sz="1050" dirty="0"/>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a:t>
            </a:r>
            <a:r>
              <a:rPr lang="ja-JP" altLang="en-US" sz="1050" dirty="0" smtClean="0"/>
              <a:t>１９</a:t>
            </a:r>
            <a:r>
              <a:rPr lang="ja-JP" altLang="ja-JP" sz="1050" dirty="0" smtClean="0"/>
              <a:t>回レスキューロボットコンテスト　</a:t>
            </a:r>
            <a:r>
              <a:rPr lang="ja-JP" altLang="en-US" sz="1050" dirty="0" smtClean="0"/>
              <a:t>　　　　　　　　　　　　　　</a:t>
            </a:r>
            <a:r>
              <a:rPr lang="ja-JP" altLang="ja-JP" sz="1050" dirty="0" smtClean="0"/>
              <a:t>　　　　　　ページ　</a:t>
            </a:r>
            <a:r>
              <a:rPr lang="ja-JP" altLang="en-US" sz="1050" dirty="0"/>
              <a:t>２</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1039498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・教育機関所属のチームの場合，必ず教職員をチーム責任者として登録してください</a:t>
            </a:r>
            <a:r>
              <a:rPr lang="ja-JP" altLang="ja-JP" sz="1050" dirty="0" smtClean="0"/>
              <a:t>．</a:t>
            </a:r>
            <a:r>
              <a:rPr lang="ja-JP" altLang="en-US" sz="1050" dirty="0" smtClean="0"/>
              <a:t>この場合，第</a:t>
            </a:r>
            <a:r>
              <a:rPr lang="en-US" altLang="ja-JP" sz="1050" dirty="0" smtClean="0"/>
              <a:t>2</a:t>
            </a:r>
            <a:r>
              <a:rPr lang="ja-JP" altLang="en-US" sz="1050" dirty="0"/>
              <a:t>連絡先を省略してかまいません．</a:t>
            </a:r>
            <a:endParaRPr lang="ja-JP" altLang="ja-JP" sz="1050" dirty="0"/>
          </a:p>
          <a:p>
            <a:pPr marL="0" indent="0">
              <a:buNone/>
            </a:pPr>
            <a:r>
              <a:rPr lang="ja-JP" altLang="ja-JP" sz="1050" dirty="0"/>
              <a:t>・年齢は申し込み時点の年齢を記入してください．</a:t>
            </a:r>
          </a:p>
          <a:p>
            <a:pPr marL="0" indent="0">
              <a:buNone/>
            </a:pPr>
            <a:r>
              <a:rPr lang="ja-JP" altLang="ja-JP" sz="1050" dirty="0"/>
              <a:t>・チームへの連絡は連絡先に選択されたキャプテンおよびチーム責任者を通して行います．電子メールによる連絡を主としますので，連絡先に選択された方の電子メールアドレスを正確にご記入ください．どうしてもメールが利用できない場合は，必ず</a:t>
            </a:r>
            <a:r>
              <a:rPr lang="en-US" altLang="ja-JP" sz="1050" dirty="0"/>
              <a:t>FAX</a:t>
            </a:r>
            <a:r>
              <a:rPr lang="ja-JP" altLang="ja-JP" sz="1050" dirty="0"/>
              <a:t>番号をご記入ください．</a:t>
            </a:r>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ja-JP" sz="1050" dirty="0"/>
              <a:t>・キャプテンおよびチーム責任者に連絡がつかない場合、第</a:t>
            </a:r>
            <a:r>
              <a:rPr lang="en-US" altLang="ja-JP" sz="1050" dirty="0"/>
              <a:t>2</a:t>
            </a:r>
            <a:r>
              <a:rPr lang="ja-JP" altLang="ja-JP" sz="1050" dirty="0"/>
              <a:t>連絡先に連絡します．</a:t>
            </a:r>
          </a:p>
          <a:p>
            <a:pPr marL="0" indent="0">
              <a:buNone/>
            </a:pPr>
            <a:r>
              <a:rPr lang="ja-JP" altLang="ja-JP" sz="1050" dirty="0"/>
              <a:t>・第</a:t>
            </a:r>
            <a:r>
              <a:rPr lang="en-US" altLang="ja-JP" sz="1050" dirty="0"/>
              <a:t>2</a:t>
            </a:r>
            <a:r>
              <a:rPr lang="ja-JP" altLang="ja-JP" sz="1050" dirty="0"/>
              <a:t>連絡先はチームメンバーである必要はありませんが，必ず連絡がつく方としてください</a:t>
            </a:r>
            <a:r>
              <a:rPr lang="ja-JP" altLang="ja-JP" sz="1050" dirty="0" smtClean="0"/>
              <a:t>．</a:t>
            </a:r>
            <a:r>
              <a:rPr lang="ja-JP" altLang="en-US" sz="1050" dirty="0" smtClean="0"/>
              <a:t>チーム責任者が教職員である場合は，</a:t>
            </a:r>
            <a:endParaRPr lang="ja-JP" altLang="ja-JP" sz="1050" dirty="0"/>
          </a:p>
          <a:p>
            <a:pPr marL="0" indent="0">
              <a:buNone/>
            </a:pPr>
            <a:r>
              <a:rPr lang="ja-JP" altLang="ja-JP" sz="1050" dirty="0"/>
              <a:t>・携帯電話のメールアドレスをキャプテン・チーム責任者および第</a:t>
            </a:r>
            <a:r>
              <a:rPr lang="en-US" altLang="ja-JP" sz="1050" dirty="0"/>
              <a:t>2</a:t>
            </a:r>
            <a:r>
              <a:rPr lang="ja-JP" altLang="ja-JP" sz="1050" dirty="0"/>
              <a:t>連絡先の電子メールアドレスとして登録することはできません．</a:t>
            </a:r>
          </a:p>
          <a:p>
            <a:pPr marL="0" indent="0">
              <a:buNone/>
            </a:pP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a:t>
            </a:r>
          </a:p>
          <a:p>
            <a:pPr marL="0" indent="0">
              <a:buNone/>
            </a:pPr>
            <a:r>
              <a:rPr lang="ja-JP" altLang="ja-JP" sz="1050" dirty="0"/>
              <a:t>・電話連絡は基本的に平日の昼間（９時～１７時まで）に行いますので，キャプテンまたはチーム責任者の電話番号は，その時間帯に連絡できる番号をご記入ください．</a:t>
            </a:r>
          </a:p>
          <a:p>
            <a:pPr marL="0" indent="0">
              <a:buNone/>
            </a:pPr>
            <a:r>
              <a:rPr lang="ja-JP" altLang="ja-JP" sz="1050" dirty="0"/>
              <a:t>・緊急連絡用携帯電話番号は，競技会の直前などの緊急連絡に使いますので，チームに至急連絡の取ることのできる番号を書いてください．都合により異なる方の電話番号を記入する際には，その方の氏名を併記してください．</a:t>
            </a:r>
          </a:p>
          <a:p>
            <a:pPr marL="0" indent="0">
              <a:buNone/>
            </a:pPr>
            <a:r>
              <a:rPr lang="ja-JP" altLang="ja-JP" sz="1050" dirty="0"/>
              <a:t>・応募時に記入した住所等に変更が発生した場合は早急に実行委員会までご連絡ください．</a:t>
            </a:r>
          </a:p>
          <a:p>
            <a:pPr marL="0" indent="0">
              <a:buNone/>
            </a:pPr>
            <a:r>
              <a:rPr lang="ja-JP" altLang="ja-JP" sz="1050" dirty="0"/>
              <a:t>・予選会場の第</a:t>
            </a:r>
            <a:r>
              <a:rPr lang="en-US" altLang="ja-JP" sz="1050" dirty="0"/>
              <a:t>1</a:t>
            </a:r>
            <a:r>
              <a:rPr lang="ja-JP" altLang="ja-JP" sz="1050" dirty="0"/>
              <a:t>希望、第</a:t>
            </a:r>
            <a:r>
              <a:rPr lang="en-US" altLang="ja-JP" sz="1050" dirty="0"/>
              <a:t>2</a:t>
            </a:r>
            <a:r>
              <a:rPr lang="ja-JP" altLang="ja-JP" sz="1050" dirty="0"/>
              <a:t>希望をそれぞれ選択してください．ただし，予選会場にはそれぞれスペース等の都合によりチーム数の上限がありますので，上限に達した場合は書類選考順位に基づいて予選会場が割り当てられないことがあり，その場合は本選にも出場できません．なお，第</a:t>
            </a:r>
            <a:r>
              <a:rPr lang="en-US" altLang="ja-JP" sz="1050" dirty="0"/>
              <a:t>2</a:t>
            </a:r>
            <a:r>
              <a:rPr lang="ja-JP" altLang="ja-JP" sz="1050" dirty="0"/>
              <a:t>希望として「第</a:t>
            </a:r>
            <a:r>
              <a:rPr lang="en-US" altLang="ja-JP" sz="1050" dirty="0"/>
              <a:t>1</a:t>
            </a:r>
            <a:r>
              <a:rPr lang="ja-JP" altLang="ja-JP" sz="1050" dirty="0"/>
              <a:t>希望会場のみを希望」を選択することも可能ですが，第</a:t>
            </a:r>
            <a:r>
              <a:rPr lang="en-US" altLang="ja-JP" sz="1050" dirty="0"/>
              <a:t>1</a:t>
            </a:r>
            <a:r>
              <a:rPr lang="ja-JP" altLang="ja-JP" sz="1050" dirty="0"/>
              <a:t>希望会場がチーム数の上限に達した場合，予選・本選ともに出場できなくなります．</a:t>
            </a:r>
          </a:p>
          <a:p>
            <a:pPr marL="0" indent="0">
              <a:buNone/>
            </a:pPr>
            <a:r>
              <a:rPr lang="ja-JP" altLang="ja-JP" sz="1050" dirty="0"/>
              <a:t>・貸与機器の借用を希望し，採択された場合，貸与機器等送付先に貸与機器を送付します．荷物の配送に必要な情報を記入してください．貸与機器以外の送付物がある場合にも貸与機器等送付先に送付しますので，機器貸与を希望しない場合も貸与機器等送付先を記入してください．</a:t>
            </a:r>
          </a:p>
          <a:p>
            <a:pPr marL="0" indent="0">
              <a:buNone/>
            </a:pPr>
            <a:r>
              <a:rPr lang="ja-JP" altLang="ja-JP" sz="1050" dirty="0"/>
              <a:t>・チームサポートを希望する場合には、希望欄を選択してください．</a:t>
            </a:r>
          </a:p>
          <a:p>
            <a:pPr marL="0" indent="0">
              <a:buNone/>
            </a:pPr>
            <a:r>
              <a:rPr lang="ja-JP" altLang="ja-JP" sz="1050" dirty="0"/>
              <a:t>・ロボットの機数を記入してください．なお，ロボットアイデア用紙の枚数（機数）と齟齬がある場合は，少ないほうの機数として扱います</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a:t>
            </a:r>
            <a:r>
              <a:rPr lang="ja-JP" altLang="en-US" sz="1050" dirty="0" smtClean="0"/>
              <a:t>１９</a:t>
            </a:r>
            <a:r>
              <a:rPr lang="ja-JP" altLang="ja-JP" sz="1050" dirty="0" smtClean="0"/>
              <a:t>回レスキューロボットコンテスト　</a:t>
            </a:r>
            <a:r>
              <a:rPr lang="ja-JP" altLang="en-US" sz="1050" dirty="0" smtClean="0"/>
              <a:t>　　　　　　　　　　　　　　</a:t>
            </a:r>
            <a:r>
              <a:rPr lang="ja-JP" altLang="ja-JP" sz="1050" dirty="0" smtClean="0"/>
              <a:t>　　　　　　ページ　</a:t>
            </a:r>
            <a:r>
              <a:rPr lang="ja-JP" altLang="en-US" sz="1050" dirty="0"/>
              <a:t>３</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3639060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予選・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○チーム紹介用紙（この用紙</a:t>
            </a:r>
            <a:r>
              <a:rPr lang="en-US" altLang="ja-JP" sz="1050" b="1" dirty="0"/>
              <a:t>:</a:t>
            </a:r>
            <a:r>
              <a:rPr lang="en-US" altLang="ja-JP" sz="1050" b="1" dirty="0" smtClean="0"/>
              <a:t>moushikomi19honbun.pptx </a:t>
            </a:r>
            <a:r>
              <a:rPr lang="en-US" altLang="ja-JP" sz="1050" b="1" dirty="0"/>
              <a:t>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・チームサポートを希望する場合には、希望理由を記入してください。希望しない場合には空欄で結構です。</a:t>
            </a:r>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a:t>
            </a:r>
            <a:r>
              <a:rPr lang="en-US" altLang="ja-JP" sz="1050" b="1" dirty="0" smtClean="0"/>
              <a:t>moushikomi19honbun.pptx </a:t>
            </a:r>
            <a:r>
              <a:rPr lang="en-US" altLang="ja-JP" sz="1050" b="1" dirty="0"/>
              <a:t>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a:t>
            </a:r>
            <a:r>
              <a:rPr lang="en-US" altLang="ja-JP" sz="1050" b="1" dirty="0" smtClean="0"/>
              <a:t>moushikomi19honbun.pptx </a:t>
            </a:r>
            <a:r>
              <a:rPr lang="en-US" altLang="ja-JP" sz="1050" b="1" dirty="0"/>
              <a:t>4</a:t>
            </a:r>
            <a:r>
              <a:rPr lang="ja-JP" altLang="ja-JP" sz="1050" b="1" dirty="0"/>
              <a:t>ページ目以降）</a:t>
            </a:r>
            <a:endParaRPr lang="ja-JP" altLang="ja-JP" sz="1050" dirty="0"/>
          </a:p>
          <a:p>
            <a:pPr marL="0" indent="0">
              <a:buNone/>
            </a:pPr>
            <a:r>
              <a:rPr lang="ja-JP" altLang="ja-JP" sz="1050" dirty="0"/>
              <a:t>・ロボットアイデア用紙には，製作・出場するロボットについて記入し，ロボットの機数分（同一機種の場合も１機１ページ）を提出してください．</a:t>
            </a:r>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・分離型も含め，規定に基づきロボットの「機」の単位を決め，１機ごとに１ページずつ作成してください．１機が複数台のロボットから構成されていてもかまいません．</a:t>
            </a:r>
          </a:p>
          <a:p>
            <a:pPr marL="0" indent="0">
              <a:buNone/>
            </a:pPr>
            <a:r>
              <a:rPr lang="ja-JP" altLang="ja-JP" sz="1050" dirty="0"/>
              <a:t>・用紙が不足する場合は，該当ページをコピーして使用してください．</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第</a:t>
            </a:r>
            <a:r>
              <a:rPr lang="ja-JP" altLang="en-US" sz="1050" dirty="0" smtClean="0"/>
              <a:t>１９</a:t>
            </a:r>
            <a:r>
              <a:rPr lang="ja-JP" altLang="ja-JP" sz="1050" dirty="0" smtClean="0"/>
              <a:t>回レスキューロボットコンテスト　</a:t>
            </a:r>
            <a:r>
              <a:rPr lang="ja-JP" altLang="en-US" sz="1050" dirty="0" smtClean="0"/>
              <a:t>　　　　　　　　　　　　　　</a:t>
            </a:r>
            <a:r>
              <a:rPr lang="ja-JP" altLang="ja-JP" sz="1050" dirty="0" smtClean="0"/>
              <a:t>　　　　　　ページ　</a:t>
            </a:r>
            <a:r>
              <a:rPr lang="ja-JP" altLang="en-US" sz="1050" dirty="0"/>
              <a:t>４</a:t>
            </a:r>
            <a:r>
              <a:rPr lang="ja-JP" altLang="ja-JP" sz="1050" dirty="0" smtClean="0"/>
              <a:t>／</a:t>
            </a:r>
            <a:r>
              <a:rPr lang="ja-JP" altLang="en-US" sz="1050" dirty="0" smtClean="0"/>
              <a:t>６</a:t>
            </a:r>
            <a:r>
              <a:rPr lang="ja-JP" altLang="ja-JP" sz="1050" dirty="0" smtClean="0"/>
              <a:t>　</a:t>
            </a:r>
            <a:endParaRPr lang="ja-JP" altLang="ja-JP" sz="1050" dirty="0"/>
          </a:p>
        </p:txBody>
      </p:sp>
    </p:spTree>
    <p:extLst>
      <p:ext uri="{BB962C8B-B14F-4D97-AF65-F5344CB8AC3E}">
        <p14:creationId xmlns:p14="http://schemas.microsoft.com/office/powerpoint/2010/main" val="4213201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407</TotalTime>
  <Words>1278</Words>
  <Application>Microsoft Office PowerPoint</Application>
  <PresentationFormat>画面に合わせる (4:3)</PresentationFormat>
  <Paragraphs>146</Paragraphs>
  <Slides>11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森 和也</cp:lastModifiedBy>
  <cp:revision>29</cp:revision>
  <cp:lastPrinted>2018-11-23T14:49:38Z</cp:lastPrinted>
  <dcterms:created xsi:type="dcterms:W3CDTF">2017-11-29T13:11:02Z</dcterms:created>
  <dcterms:modified xsi:type="dcterms:W3CDTF">2018-11-28T13:53:12Z</dcterms:modified>
</cp:coreProperties>
</file>