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6858000" cx="9144000"/>
  <p:notesSz cx="6888150" cy="1002187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14" roundtripDataSignature="AMtx7mhSjEOfq15ckI3rstKKHDX0Cit5n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8250" y="751625"/>
            <a:ext cx="4592325" cy="37582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8800" y="4760375"/>
            <a:ext cx="5510500" cy="4509825"/>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8800" y="4760375"/>
            <a:ext cx="5510500" cy="45098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938213" y="750888"/>
            <a:ext cx="5011737" cy="37592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2:notes"/>
          <p:cNvSpPr txBox="1"/>
          <p:nvPr>
            <p:ph idx="1" type="body"/>
          </p:nvPr>
        </p:nvSpPr>
        <p:spPr>
          <a:xfrm>
            <a:off x="688800" y="4760375"/>
            <a:ext cx="5510500" cy="45098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0" name="Google Shape;90;p2:notes"/>
          <p:cNvSpPr/>
          <p:nvPr>
            <p:ph idx="2" type="sldImg"/>
          </p:nvPr>
        </p:nvSpPr>
        <p:spPr>
          <a:xfrm>
            <a:off x="1148250" y="751625"/>
            <a:ext cx="4592325" cy="37582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3:notes"/>
          <p:cNvSpPr txBox="1"/>
          <p:nvPr>
            <p:ph idx="1" type="body"/>
          </p:nvPr>
        </p:nvSpPr>
        <p:spPr>
          <a:xfrm>
            <a:off x="688800" y="4760375"/>
            <a:ext cx="5510500" cy="45098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8" name="Google Shape;98;p3:notes"/>
          <p:cNvSpPr/>
          <p:nvPr>
            <p:ph idx="2" type="sldImg"/>
          </p:nvPr>
        </p:nvSpPr>
        <p:spPr>
          <a:xfrm>
            <a:off x="938213" y="750888"/>
            <a:ext cx="5011737" cy="37592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4:notes"/>
          <p:cNvSpPr txBox="1"/>
          <p:nvPr>
            <p:ph idx="1" type="body"/>
          </p:nvPr>
        </p:nvSpPr>
        <p:spPr>
          <a:xfrm>
            <a:off x="688800" y="4760375"/>
            <a:ext cx="5510500" cy="45098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9" name="Google Shape;109;p4:notes"/>
          <p:cNvSpPr/>
          <p:nvPr>
            <p:ph idx="2" type="sldImg"/>
          </p:nvPr>
        </p:nvSpPr>
        <p:spPr>
          <a:xfrm>
            <a:off x="1148250" y="751625"/>
            <a:ext cx="4592325" cy="37582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5:notes"/>
          <p:cNvSpPr txBox="1"/>
          <p:nvPr>
            <p:ph idx="1" type="body"/>
          </p:nvPr>
        </p:nvSpPr>
        <p:spPr>
          <a:xfrm>
            <a:off x="688800" y="4760375"/>
            <a:ext cx="5510500" cy="45098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5" name="Google Shape;115;p5:notes"/>
          <p:cNvSpPr/>
          <p:nvPr>
            <p:ph idx="2" type="sldImg"/>
          </p:nvPr>
        </p:nvSpPr>
        <p:spPr>
          <a:xfrm>
            <a:off x="1148250" y="751625"/>
            <a:ext cx="4592325" cy="37582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6:notes"/>
          <p:cNvSpPr txBox="1"/>
          <p:nvPr>
            <p:ph idx="1" type="body"/>
          </p:nvPr>
        </p:nvSpPr>
        <p:spPr>
          <a:xfrm>
            <a:off x="688800" y="4760375"/>
            <a:ext cx="5510500" cy="45098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1" name="Google Shape;121;p6:notes"/>
          <p:cNvSpPr/>
          <p:nvPr>
            <p:ph idx="2" type="sldImg"/>
          </p:nvPr>
        </p:nvSpPr>
        <p:spPr>
          <a:xfrm>
            <a:off x="1148250" y="751625"/>
            <a:ext cx="4592325" cy="37582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7:notes"/>
          <p:cNvSpPr txBox="1"/>
          <p:nvPr>
            <p:ph idx="1" type="body"/>
          </p:nvPr>
        </p:nvSpPr>
        <p:spPr>
          <a:xfrm>
            <a:off x="688800" y="4760375"/>
            <a:ext cx="5510500" cy="45098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7" name="Google Shape;127;p7:notes"/>
          <p:cNvSpPr/>
          <p:nvPr>
            <p:ph idx="2" type="sldImg"/>
          </p:nvPr>
        </p:nvSpPr>
        <p:spPr>
          <a:xfrm>
            <a:off x="1148250" y="751625"/>
            <a:ext cx="4592325" cy="37582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8:notes"/>
          <p:cNvSpPr txBox="1"/>
          <p:nvPr>
            <p:ph idx="1" type="body"/>
          </p:nvPr>
        </p:nvSpPr>
        <p:spPr>
          <a:xfrm>
            <a:off x="688800" y="4760375"/>
            <a:ext cx="5510500" cy="45098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3" name="Google Shape;133;p8:notes"/>
          <p:cNvSpPr/>
          <p:nvPr>
            <p:ph idx="2" type="sldImg"/>
          </p:nvPr>
        </p:nvSpPr>
        <p:spPr>
          <a:xfrm>
            <a:off x="1148250" y="751625"/>
            <a:ext cx="4592325" cy="37582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コンテンツ" type="obj">
  <p:cSld name="OBJECT">
    <p:spTree>
      <p:nvGrpSpPr>
        <p:cNvPr id="11" name="Shape 11"/>
        <p:cNvGrpSpPr/>
        <p:nvPr/>
      </p:nvGrpSpPr>
      <p:grpSpPr>
        <a:xfrm>
          <a:off x="0" y="0"/>
          <a:ext cx="0" cy="0"/>
          <a:chOff x="0" y="0"/>
          <a:chExt cx="0" cy="0"/>
        </a:xfrm>
      </p:grpSpPr>
      <p:sp>
        <p:nvSpPr>
          <p:cNvPr id="12" name="Google Shape;12;p10"/>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10"/>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 name="Google Shape;14;p1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1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1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10;縦書きテキスト" type="vertTx">
  <p:cSld name="VERTICAL_TEXT">
    <p:spTree>
      <p:nvGrpSpPr>
        <p:cNvPr id="68" name="Shape 68"/>
        <p:cNvGrpSpPr/>
        <p:nvPr/>
      </p:nvGrpSpPr>
      <p:grpSpPr>
        <a:xfrm>
          <a:off x="0" y="0"/>
          <a:ext cx="0" cy="0"/>
          <a:chOff x="0" y="0"/>
          <a:chExt cx="0" cy="0"/>
        </a:xfrm>
      </p:grpSpPr>
      <p:sp>
        <p:nvSpPr>
          <p:cNvPr id="69" name="Google Shape;69;p19"/>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9"/>
          <p:cNvSpPr txBox="1"/>
          <p:nvPr>
            <p:ph idx="1" type="body"/>
          </p:nvPr>
        </p:nvSpPr>
        <p:spPr>
          <a:xfrm rot="5400000">
            <a:off x="2396331" y="57944"/>
            <a:ext cx="4351338"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9"/>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9"/>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9"/>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縦書きタイトルと&#10;縦書きテキスト" type="vertTitleAndTx">
  <p:cSld name="VERTICAL_TITLE_AND_VERTICAL_TEXT">
    <p:spTree>
      <p:nvGrpSpPr>
        <p:cNvPr id="74" name="Shape 74"/>
        <p:cNvGrpSpPr/>
        <p:nvPr/>
      </p:nvGrpSpPr>
      <p:grpSpPr>
        <a:xfrm>
          <a:off x="0" y="0"/>
          <a:ext cx="0" cy="0"/>
          <a:chOff x="0" y="0"/>
          <a:chExt cx="0" cy="0"/>
        </a:xfrm>
      </p:grpSpPr>
      <p:sp>
        <p:nvSpPr>
          <p:cNvPr id="75" name="Google Shape;75;p20"/>
          <p:cNvSpPr txBox="1"/>
          <p:nvPr>
            <p:ph type="title"/>
          </p:nvPr>
        </p:nvSpPr>
        <p:spPr>
          <a:xfrm rot="5400000">
            <a:off x="4623594" y="2285207"/>
            <a:ext cx="5811838"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20"/>
          <p:cNvSpPr txBox="1"/>
          <p:nvPr>
            <p:ph idx="1" type="body"/>
          </p:nvPr>
        </p:nvSpPr>
        <p:spPr>
          <a:xfrm rot="5400000">
            <a:off x="623094" y="370681"/>
            <a:ext cx="5811838"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2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2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2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type="title">
  <p:cSld name="TITLE">
    <p:spTree>
      <p:nvGrpSpPr>
        <p:cNvPr id="17" name="Shape 17"/>
        <p:cNvGrpSpPr/>
        <p:nvPr/>
      </p:nvGrpSpPr>
      <p:grpSpPr>
        <a:xfrm>
          <a:off x="0" y="0"/>
          <a:ext cx="0" cy="0"/>
          <a:chOff x="0" y="0"/>
          <a:chExt cx="0" cy="0"/>
        </a:xfrm>
      </p:grpSpPr>
      <p:sp>
        <p:nvSpPr>
          <p:cNvPr id="18" name="Google Shape;18;p11"/>
          <p:cNvSpPr txBox="1"/>
          <p:nvPr>
            <p:ph type="ctrTitle"/>
          </p:nvPr>
        </p:nvSpPr>
        <p:spPr>
          <a:xfrm>
            <a:off x="685800" y="1122363"/>
            <a:ext cx="77724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1"/>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0" name="Google Shape;20;p1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1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1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type="secHead">
  <p:cSld name="SECTION_HEADER">
    <p:spTree>
      <p:nvGrpSpPr>
        <p:cNvPr id="23" name="Shape 23"/>
        <p:cNvGrpSpPr/>
        <p:nvPr/>
      </p:nvGrpSpPr>
      <p:grpSpPr>
        <a:xfrm>
          <a:off x="0" y="0"/>
          <a:ext cx="0" cy="0"/>
          <a:chOff x="0" y="0"/>
          <a:chExt cx="0" cy="0"/>
        </a:xfrm>
      </p:grpSpPr>
      <p:sp>
        <p:nvSpPr>
          <p:cNvPr id="24" name="Google Shape;24;p12"/>
          <p:cNvSpPr txBox="1"/>
          <p:nvPr>
            <p:ph type="title"/>
          </p:nvPr>
        </p:nvSpPr>
        <p:spPr>
          <a:xfrm>
            <a:off x="623888" y="1709739"/>
            <a:ext cx="78867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12"/>
          <p:cNvSpPr txBox="1"/>
          <p:nvPr>
            <p:ph idx="1" type="body"/>
          </p:nvPr>
        </p:nvSpPr>
        <p:spPr>
          <a:xfrm>
            <a:off x="623888" y="4589464"/>
            <a:ext cx="78867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1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1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1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つのコンテンツ" type="twoObj">
  <p:cSld name="TWO_OBJECTS">
    <p:spTree>
      <p:nvGrpSpPr>
        <p:cNvPr id="29" name="Shape 29"/>
        <p:cNvGrpSpPr/>
        <p:nvPr/>
      </p:nvGrpSpPr>
      <p:grpSpPr>
        <a:xfrm>
          <a:off x="0" y="0"/>
          <a:ext cx="0" cy="0"/>
          <a:chOff x="0" y="0"/>
          <a:chExt cx="0" cy="0"/>
        </a:xfrm>
      </p:grpSpPr>
      <p:sp>
        <p:nvSpPr>
          <p:cNvPr id="30" name="Google Shape;30;p13"/>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13"/>
          <p:cNvSpPr txBox="1"/>
          <p:nvPr>
            <p:ph idx="1" type="body"/>
          </p:nvPr>
        </p:nvSpPr>
        <p:spPr>
          <a:xfrm>
            <a:off x="6286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13"/>
          <p:cNvSpPr txBox="1"/>
          <p:nvPr>
            <p:ph idx="2" type="body"/>
          </p:nvPr>
        </p:nvSpPr>
        <p:spPr>
          <a:xfrm>
            <a:off x="46291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1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1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1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較" type="twoTxTwoObj">
  <p:cSld name="TWO_OBJECTS_WITH_TEXT">
    <p:spTree>
      <p:nvGrpSpPr>
        <p:cNvPr id="36" name="Shape 36"/>
        <p:cNvGrpSpPr/>
        <p:nvPr/>
      </p:nvGrpSpPr>
      <p:grpSpPr>
        <a:xfrm>
          <a:off x="0" y="0"/>
          <a:ext cx="0" cy="0"/>
          <a:chOff x="0" y="0"/>
          <a:chExt cx="0" cy="0"/>
        </a:xfrm>
      </p:grpSpPr>
      <p:sp>
        <p:nvSpPr>
          <p:cNvPr id="37" name="Google Shape;37;p14"/>
          <p:cNvSpPr txBox="1"/>
          <p:nvPr>
            <p:ph type="title"/>
          </p:nvPr>
        </p:nvSpPr>
        <p:spPr>
          <a:xfrm>
            <a:off x="629841"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4"/>
          <p:cNvSpPr txBox="1"/>
          <p:nvPr>
            <p:ph idx="1" type="body"/>
          </p:nvPr>
        </p:nvSpPr>
        <p:spPr>
          <a:xfrm>
            <a:off x="629842" y="1681163"/>
            <a:ext cx="3868340"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14"/>
          <p:cNvSpPr txBox="1"/>
          <p:nvPr>
            <p:ph idx="2" type="body"/>
          </p:nvPr>
        </p:nvSpPr>
        <p:spPr>
          <a:xfrm>
            <a:off x="629842" y="2505075"/>
            <a:ext cx="3868340"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14"/>
          <p:cNvSpPr txBox="1"/>
          <p:nvPr>
            <p:ph idx="3" type="body"/>
          </p:nvPr>
        </p:nvSpPr>
        <p:spPr>
          <a:xfrm>
            <a:off x="4629150" y="1681163"/>
            <a:ext cx="3887391"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14"/>
          <p:cNvSpPr txBox="1"/>
          <p:nvPr>
            <p:ph idx="4" type="body"/>
          </p:nvPr>
        </p:nvSpPr>
        <p:spPr>
          <a:xfrm>
            <a:off x="4629150" y="2505075"/>
            <a:ext cx="3887391"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1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1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1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type="titleOnly">
  <p:cSld name="TITLE_ONLY">
    <p:spTree>
      <p:nvGrpSpPr>
        <p:cNvPr id="45" name="Shape 45"/>
        <p:cNvGrpSpPr/>
        <p:nvPr/>
      </p:nvGrpSpPr>
      <p:grpSpPr>
        <a:xfrm>
          <a:off x="0" y="0"/>
          <a:ext cx="0" cy="0"/>
          <a:chOff x="0" y="0"/>
          <a:chExt cx="0" cy="0"/>
        </a:xfrm>
      </p:grpSpPr>
      <p:sp>
        <p:nvSpPr>
          <p:cNvPr id="46" name="Google Shape;46;p15"/>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15"/>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5"/>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15"/>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type="blank">
  <p:cSld name="BLANK">
    <p:spTree>
      <p:nvGrpSpPr>
        <p:cNvPr id="50" name="Shape 50"/>
        <p:cNvGrpSpPr/>
        <p:nvPr/>
      </p:nvGrpSpPr>
      <p:grpSpPr>
        <a:xfrm>
          <a:off x="0" y="0"/>
          <a:ext cx="0" cy="0"/>
          <a:chOff x="0" y="0"/>
          <a:chExt cx="0" cy="0"/>
        </a:xfrm>
      </p:grpSpPr>
      <p:sp>
        <p:nvSpPr>
          <p:cNvPr id="51" name="Google Shape;51;p16"/>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6"/>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16"/>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10;コンテンツ" type="objTx">
  <p:cSld name="OBJECT_WITH_CAPTION_TEXT">
    <p:spTree>
      <p:nvGrpSpPr>
        <p:cNvPr id="54" name="Shape 54"/>
        <p:cNvGrpSpPr/>
        <p:nvPr/>
      </p:nvGrpSpPr>
      <p:grpSpPr>
        <a:xfrm>
          <a:off x="0" y="0"/>
          <a:ext cx="0" cy="0"/>
          <a:chOff x="0" y="0"/>
          <a:chExt cx="0" cy="0"/>
        </a:xfrm>
      </p:grpSpPr>
      <p:sp>
        <p:nvSpPr>
          <p:cNvPr id="55" name="Google Shape;55;p17"/>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7"/>
          <p:cNvSpPr txBox="1"/>
          <p:nvPr>
            <p:ph idx="1" type="body"/>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7"/>
          <p:cNvSpPr txBox="1"/>
          <p:nvPr>
            <p:ph idx="2"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図" type="picTx">
  <p:cSld name="PICTURE_WITH_CAPTION_TEXT">
    <p:spTree>
      <p:nvGrpSpPr>
        <p:cNvPr id="61" name="Shape 61"/>
        <p:cNvGrpSpPr/>
        <p:nvPr/>
      </p:nvGrpSpPr>
      <p:grpSpPr>
        <a:xfrm>
          <a:off x="0" y="0"/>
          <a:ext cx="0" cy="0"/>
          <a:chOff x="0" y="0"/>
          <a:chExt cx="0" cy="0"/>
        </a:xfrm>
      </p:grpSpPr>
      <p:sp>
        <p:nvSpPr>
          <p:cNvPr id="62" name="Google Shape;62;p18"/>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8"/>
          <p:cNvSpPr/>
          <p:nvPr>
            <p:ph idx="2" type="pic"/>
          </p:nvPr>
        </p:nvSpPr>
        <p:spPr>
          <a:xfrm>
            <a:off x="3887391" y="987426"/>
            <a:ext cx="4629150" cy="4873625"/>
          </a:xfrm>
          <a:prstGeom prst="rect">
            <a:avLst/>
          </a:prstGeom>
          <a:noFill/>
          <a:ln>
            <a:noFill/>
          </a:ln>
        </p:spPr>
      </p:sp>
      <p:sp>
        <p:nvSpPr>
          <p:cNvPr id="64" name="Google Shape;64;p18"/>
          <p:cNvSpPr txBox="1"/>
          <p:nvPr>
            <p:ph idx="1"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8"/>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8"/>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8"/>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9"/>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9"/>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9"/>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9"/>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9"/>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hyperlink" Target="https://www.rescue-robot-contest.org/contest/contest-2025/shoruishinsa/ouboshiryou"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idx="1" type="body"/>
          </p:nvPr>
        </p:nvSpPr>
        <p:spPr>
          <a:xfrm>
            <a:off x="252000" y="1026000"/>
            <a:ext cx="8640000" cy="5400000"/>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050"/>
              <a:buNone/>
            </a:pPr>
            <a:r>
              <a:rPr b="1" lang="ja-JP" sz="1050"/>
              <a:t>応募書類は公開されます．個人情報，メンバー写真等を載せないでください．</a:t>
            </a:r>
            <a:endParaRPr sz="1050"/>
          </a:p>
          <a:p>
            <a:pPr indent="0" lvl="0" marL="0" rtl="0" algn="l">
              <a:lnSpc>
                <a:spcPct val="90000"/>
              </a:lnSpc>
              <a:spcBef>
                <a:spcPts val="1000"/>
              </a:spcBef>
              <a:spcAft>
                <a:spcPts val="0"/>
              </a:spcAft>
              <a:buClr>
                <a:schemeClr val="dk1"/>
              </a:buClr>
              <a:buSzPts val="1050"/>
              <a:buNone/>
            </a:pPr>
            <a:r>
              <a:rPr b="1" lang="ja-JP" sz="1050"/>
              <a:t>＊チーム名の由来</a:t>
            </a:r>
            <a:endParaRPr sz="1050"/>
          </a:p>
          <a:p>
            <a:pPr indent="0" lvl="0" marL="0" rtl="0" algn="l">
              <a:lnSpc>
                <a:spcPct val="90000"/>
              </a:lnSpc>
              <a:spcBef>
                <a:spcPts val="1000"/>
              </a:spcBef>
              <a:spcAft>
                <a:spcPts val="0"/>
              </a:spcAft>
              <a:buClr>
                <a:schemeClr val="dk1"/>
              </a:buClr>
              <a:buSzPts val="1050"/>
              <a:buNone/>
            </a:pPr>
            <a:r>
              <a:rPr lang="ja-JP" sz="1050"/>
              <a:t> </a:t>
            </a:r>
            <a:endParaRPr sz="1050"/>
          </a:p>
          <a:p>
            <a:pPr indent="0" lvl="0" marL="0" rtl="0" algn="l">
              <a:lnSpc>
                <a:spcPct val="90000"/>
              </a:lnSpc>
              <a:spcBef>
                <a:spcPts val="1000"/>
              </a:spcBef>
              <a:spcAft>
                <a:spcPts val="0"/>
              </a:spcAft>
              <a:buClr>
                <a:schemeClr val="dk1"/>
              </a:buClr>
              <a:buSzPts val="1050"/>
              <a:buNone/>
            </a:pPr>
            <a:r>
              <a:rPr lang="ja-JP" sz="1050"/>
              <a:t> </a:t>
            </a:r>
            <a:endParaRPr sz="1050"/>
          </a:p>
          <a:p>
            <a:pPr indent="0" lvl="0" marL="0" rtl="0" algn="l">
              <a:lnSpc>
                <a:spcPct val="90000"/>
              </a:lnSpc>
              <a:spcBef>
                <a:spcPts val="1000"/>
              </a:spcBef>
              <a:spcAft>
                <a:spcPts val="0"/>
              </a:spcAft>
              <a:buClr>
                <a:schemeClr val="dk1"/>
              </a:buClr>
              <a:buSzPts val="1050"/>
              <a:buNone/>
            </a:pPr>
            <a:r>
              <a:rPr b="1" lang="ja-JP" sz="1050"/>
              <a:t>＊チームの紹介</a:t>
            </a:r>
            <a:endParaRPr b="1" sz="1050"/>
          </a:p>
          <a:p>
            <a:pPr indent="0" lvl="0" marL="0" rtl="0" algn="l">
              <a:lnSpc>
                <a:spcPct val="90000"/>
              </a:lnSpc>
              <a:spcBef>
                <a:spcPts val="1000"/>
              </a:spcBef>
              <a:spcAft>
                <a:spcPts val="0"/>
              </a:spcAft>
              <a:buClr>
                <a:schemeClr val="dk1"/>
              </a:buClr>
              <a:buSzPts val="1050"/>
              <a:buNone/>
            </a:pPr>
            <a:r>
              <a:t/>
            </a:r>
            <a:endParaRPr sz="1050"/>
          </a:p>
          <a:p>
            <a:pPr indent="0" lvl="0" marL="0" rtl="0" algn="l">
              <a:lnSpc>
                <a:spcPct val="90000"/>
              </a:lnSpc>
              <a:spcBef>
                <a:spcPts val="1000"/>
              </a:spcBef>
              <a:spcAft>
                <a:spcPts val="0"/>
              </a:spcAft>
              <a:buClr>
                <a:schemeClr val="dk1"/>
              </a:buClr>
              <a:buSzPts val="1050"/>
              <a:buNone/>
            </a:pPr>
            <a:r>
              <a:t/>
            </a:r>
            <a:endParaRPr sz="1050"/>
          </a:p>
          <a:p>
            <a:pPr indent="0" lvl="0" marL="0" rtl="0" algn="l">
              <a:lnSpc>
                <a:spcPct val="90000"/>
              </a:lnSpc>
              <a:spcBef>
                <a:spcPts val="1000"/>
              </a:spcBef>
              <a:spcAft>
                <a:spcPts val="0"/>
              </a:spcAft>
              <a:buClr>
                <a:schemeClr val="dk1"/>
              </a:buClr>
              <a:buSzPts val="1050"/>
              <a:buNone/>
            </a:pPr>
            <a:r>
              <a:t/>
            </a:r>
            <a:endParaRPr sz="1050"/>
          </a:p>
          <a:p>
            <a:pPr indent="0" lvl="0" marL="0" rtl="0" algn="l">
              <a:lnSpc>
                <a:spcPct val="90000"/>
              </a:lnSpc>
              <a:spcBef>
                <a:spcPts val="1000"/>
              </a:spcBef>
              <a:spcAft>
                <a:spcPts val="0"/>
              </a:spcAft>
              <a:buClr>
                <a:schemeClr val="dk1"/>
              </a:buClr>
              <a:buSzPts val="1050"/>
              <a:buNone/>
            </a:pPr>
            <a:r>
              <a:rPr b="1" lang="ja-JP" sz="1050"/>
              <a:t>＊チームのアピールポイント</a:t>
            </a:r>
            <a:endParaRPr sz="1050"/>
          </a:p>
          <a:p>
            <a:pPr indent="0" lvl="0" marL="0" rtl="0" algn="l">
              <a:lnSpc>
                <a:spcPct val="90000"/>
              </a:lnSpc>
              <a:spcBef>
                <a:spcPts val="1000"/>
              </a:spcBef>
              <a:spcAft>
                <a:spcPts val="0"/>
              </a:spcAft>
              <a:buClr>
                <a:schemeClr val="dk1"/>
              </a:buClr>
              <a:buSzPts val="1050"/>
              <a:buNone/>
            </a:pPr>
            <a:r>
              <a:rPr lang="ja-JP" sz="1050"/>
              <a:t> </a:t>
            </a:r>
            <a:endParaRPr sz="1050"/>
          </a:p>
          <a:p>
            <a:pPr indent="0" lvl="0" marL="0" rtl="0" algn="l">
              <a:lnSpc>
                <a:spcPct val="90000"/>
              </a:lnSpc>
              <a:spcBef>
                <a:spcPts val="1000"/>
              </a:spcBef>
              <a:spcAft>
                <a:spcPts val="0"/>
              </a:spcAft>
              <a:buClr>
                <a:schemeClr val="dk1"/>
              </a:buClr>
              <a:buSzPts val="1050"/>
              <a:buNone/>
            </a:pPr>
            <a:r>
              <a:rPr lang="ja-JP" sz="1050"/>
              <a:t> </a:t>
            </a:r>
            <a:endParaRPr sz="1050"/>
          </a:p>
          <a:p>
            <a:pPr indent="0" lvl="0" marL="0" rtl="0" algn="l">
              <a:lnSpc>
                <a:spcPct val="90000"/>
              </a:lnSpc>
              <a:spcBef>
                <a:spcPts val="1000"/>
              </a:spcBef>
              <a:spcAft>
                <a:spcPts val="0"/>
              </a:spcAft>
              <a:buClr>
                <a:schemeClr val="dk1"/>
              </a:buClr>
              <a:buSzPts val="1050"/>
              <a:buNone/>
            </a:pPr>
            <a:r>
              <a:rPr lang="ja-JP" sz="1050"/>
              <a:t> </a:t>
            </a:r>
            <a:endParaRPr sz="1050"/>
          </a:p>
          <a:p>
            <a:pPr indent="0" lvl="0" marL="0" rtl="0" algn="l">
              <a:lnSpc>
                <a:spcPct val="90000"/>
              </a:lnSpc>
              <a:spcBef>
                <a:spcPts val="1000"/>
              </a:spcBef>
              <a:spcAft>
                <a:spcPts val="0"/>
              </a:spcAft>
              <a:buClr>
                <a:schemeClr val="dk1"/>
              </a:buClr>
              <a:buSzPts val="1050"/>
              <a:buNone/>
            </a:pPr>
            <a:r>
              <a:rPr lang="ja-JP" sz="1050"/>
              <a:t> </a:t>
            </a:r>
            <a:endParaRPr sz="1050"/>
          </a:p>
          <a:p>
            <a:pPr indent="0" lvl="0" marL="0" rtl="0" algn="l">
              <a:lnSpc>
                <a:spcPct val="90000"/>
              </a:lnSpc>
              <a:spcBef>
                <a:spcPts val="1000"/>
              </a:spcBef>
              <a:spcAft>
                <a:spcPts val="0"/>
              </a:spcAft>
              <a:buClr>
                <a:schemeClr val="dk1"/>
              </a:buClr>
              <a:buSzPts val="1050"/>
              <a:buNone/>
            </a:pPr>
            <a:r>
              <a:t/>
            </a:r>
            <a:endParaRPr sz="1050"/>
          </a:p>
          <a:p>
            <a:pPr indent="0" lvl="0" marL="0" rtl="0" algn="l">
              <a:lnSpc>
                <a:spcPct val="90000"/>
              </a:lnSpc>
              <a:spcBef>
                <a:spcPts val="1000"/>
              </a:spcBef>
              <a:spcAft>
                <a:spcPts val="0"/>
              </a:spcAft>
              <a:buClr>
                <a:schemeClr val="dk1"/>
              </a:buClr>
              <a:buSzPts val="1050"/>
              <a:buNone/>
            </a:pPr>
            <a:r>
              <a:rPr lang="ja-JP" sz="1050"/>
              <a:t> </a:t>
            </a:r>
            <a:endParaRPr sz="1050"/>
          </a:p>
          <a:p>
            <a:pPr indent="0" lvl="0" marL="0" rtl="0" algn="l">
              <a:lnSpc>
                <a:spcPct val="90000"/>
              </a:lnSpc>
              <a:spcBef>
                <a:spcPts val="1000"/>
              </a:spcBef>
              <a:spcAft>
                <a:spcPts val="0"/>
              </a:spcAft>
              <a:buClr>
                <a:schemeClr val="dk1"/>
              </a:buClr>
              <a:buSzPts val="1050"/>
              <a:buNone/>
            </a:pPr>
            <a:r>
              <a:rPr lang="ja-JP" sz="1050"/>
              <a:t> </a:t>
            </a:r>
            <a:endParaRPr sz="1050"/>
          </a:p>
          <a:p>
            <a:pPr indent="0" lvl="0" marL="0" rtl="0" algn="l">
              <a:lnSpc>
                <a:spcPct val="90000"/>
              </a:lnSpc>
              <a:spcBef>
                <a:spcPts val="1000"/>
              </a:spcBef>
              <a:spcAft>
                <a:spcPts val="0"/>
              </a:spcAft>
              <a:buClr>
                <a:schemeClr val="dk1"/>
              </a:buClr>
              <a:buSzPts val="1050"/>
              <a:buNone/>
            </a:pPr>
            <a:r>
              <a:rPr lang="ja-JP" sz="1050"/>
              <a:t> </a:t>
            </a:r>
            <a:endParaRPr sz="1050"/>
          </a:p>
          <a:p>
            <a:pPr indent="0" lvl="0" marL="0" rtl="0" algn="l">
              <a:lnSpc>
                <a:spcPct val="90000"/>
              </a:lnSpc>
              <a:spcBef>
                <a:spcPts val="1000"/>
              </a:spcBef>
              <a:spcAft>
                <a:spcPts val="0"/>
              </a:spcAft>
              <a:buClr>
                <a:schemeClr val="dk1"/>
              </a:buClr>
              <a:buSzPts val="1050"/>
              <a:buNone/>
            </a:pPr>
            <a:r>
              <a:t/>
            </a:r>
            <a:endParaRPr sz="1050"/>
          </a:p>
          <a:p>
            <a:pPr indent="0" lvl="0" marL="0" rtl="0" algn="l">
              <a:lnSpc>
                <a:spcPct val="90000"/>
              </a:lnSpc>
              <a:spcBef>
                <a:spcPts val="1000"/>
              </a:spcBef>
              <a:spcAft>
                <a:spcPts val="0"/>
              </a:spcAft>
              <a:buClr>
                <a:schemeClr val="dk1"/>
              </a:buClr>
              <a:buSzPts val="1050"/>
              <a:buNone/>
            </a:pPr>
            <a:r>
              <a:t/>
            </a:r>
            <a:endParaRPr sz="1050"/>
          </a:p>
        </p:txBody>
      </p:sp>
      <p:sp>
        <p:nvSpPr>
          <p:cNvPr id="85" name="Google Shape;85;p1"/>
          <p:cNvSpPr/>
          <p:nvPr/>
        </p:nvSpPr>
        <p:spPr>
          <a:xfrm>
            <a:off x="252000" y="756000"/>
            <a:ext cx="4313788" cy="270000"/>
          </a:xfrm>
          <a:prstGeom prst="rect">
            <a:avLst/>
          </a:prstGeom>
          <a:noFill/>
          <a:ln cap="flat" cmpd="sng" w="12700">
            <a:solidFill>
              <a:schemeClr val="dk1"/>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rgbClr val="000000"/>
              </a:buClr>
              <a:buSzPts val="1350"/>
              <a:buFont typeface="Arial"/>
              <a:buNone/>
            </a:pPr>
            <a:r>
              <a:rPr b="0" i="0" lang="ja-JP" sz="1350" u="none" cap="none" strike="noStrike">
                <a:solidFill>
                  <a:schemeClr val="dk1"/>
                </a:solidFill>
                <a:latin typeface="Calibri"/>
                <a:ea typeface="Calibri"/>
                <a:cs typeface="Calibri"/>
                <a:sym typeface="Calibri"/>
              </a:rPr>
              <a:t>　チーム名　　</a:t>
            </a:r>
            <a:endParaRPr b="0" i="0" sz="1400" u="none" cap="none" strike="noStrike">
              <a:solidFill>
                <a:srgbClr val="000000"/>
              </a:solidFill>
              <a:latin typeface="Arial"/>
              <a:ea typeface="Arial"/>
              <a:cs typeface="Arial"/>
              <a:sym typeface="Arial"/>
            </a:endParaRPr>
          </a:p>
        </p:txBody>
      </p:sp>
      <p:sp>
        <p:nvSpPr>
          <p:cNvPr id="86" name="Google Shape;86;p1"/>
          <p:cNvSpPr/>
          <p:nvPr/>
        </p:nvSpPr>
        <p:spPr>
          <a:xfrm>
            <a:off x="4578212" y="756000"/>
            <a:ext cx="4313788" cy="270000"/>
          </a:xfrm>
          <a:prstGeom prst="rect">
            <a:avLst/>
          </a:prstGeom>
          <a:noFill/>
          <a:ln cap="flat" cmpd="sng" w="12700">
            <a:solidFill>
              <a:schemeClr val="dk1"/>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rgbClr val="000000"/>
              </a:buClr>
              <a:buSzPts val="1350"/>
              <a:buFont typeface="Arial"/>
              <a:buNone/>
            </a:pPr>
            <a:r>
              <a:rPr b="0" i="0" lang="ja-JP" sz="1350" u="none" cap="none" strike="noStrike">
                <a:solidFill>
                  <a:schemeClr val="dk1"/>
                </a:solidFill>
                <a:latin typeface="Calibri"/>
                <a:ea typeface="Calibri"/>
                <a:cs typeface="Calibri"/>
                <a:sym typeface="Calibri"/>
              </a:rPr>
              <a:t>　団体名　　</a:t>
            </a:r>
            <a:endParaRPr b="0" i="0" sz="1400" u="none" cap="none" strike="noStrike">
              <a:solidFill>
                <a:srgbClr val="000000"/>
              </a:solidFill>
              <a:latin typeface="Arial"/>
              <a:ea typeface="Arial"/>
              <a:cs typeface="Arial"/>
              <a:sym typeface="Arial"/>
            </a:endParaRPr>
          </a:p>
        </p:txBody>
      </p:sp>
      <p:sp>
        <p:nvSpPr>
          <p:cNvPr id="87" name="Google Shape;87;p1"/>
          <p:cNvSpPr txBox="1"/>
          <p:nvPr/>
        </p:nvSpPr>
        <p:spPr>
          <a:xfrm>
            <a:off x="258212" y="6426000"/>
            <a:ext cx="8640000" cy="577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50"/>
              <a:buFont typeface="Arial"/>
              <a:buNone/>
            </a:pPr>
            <a:r>
              <a:rPr b="0" i="0" lang="ja-JP" sz="1050" u="none" cap="none" strike="noStrike">
                <a:solidFill>
                  <a:schemeClr val="dk1"/>
                </a:solidFill>
                <a:latin typeface="Calibri"/>
                <a:ea typeface="Calibri"/>
                <a:cs typeface="Calibri"/>
                <a:sym typeface="Calibri"/>
              </a:rPr>
              <a:t>チーム紹介用紙　　　　　　　　　　　　　　　　　　　　　　　レスキューロボットコンテスト　２０２６　　　　　　　　　　　　　　　　　　　　　ページ　１／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2"/>
          <p:cNvSpPr txBox="1"/>
          <p:nvPr>
            <p:ph idx="1" type="body"/>
          </p:nvPr>
        </p:nvSpPr>
        <p:spPr>
          <a:xfrm>
            <a:off x="252000" y="1026000"/>
            <a:ext cx="8640000" cy="5400000"/>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050"/>
              <a:buNone/>
            </a:pPr>
            <a:r>
              <a:rPr b="1" lang="ja-JP" sz="1050"/>
              <a:t>＊レスキュー活動上の特徴</a:t>
            </a:r>
            <a:r>
              <a:rPr lang="ja-JP" sz="1050"/>
              <a:t>（図などを使ってわかりやすく書いてください）</a:t>
            </a:r>
            <a:endParaRPr sz="1050"/>
          </a:p>
        </p:txBody>
      </p:sp>
      <p:sp>
        <p:nvSpPr>
          <p:cNvPr id="93" name="Google Shape;93;p2"/>
          <p:cNvSpPr/>
          <p:nvPr/>
        </p:nvSpPr>
        <p:spPr>
          <a:xfrm>
            <a:off x="252000" y="756000"/>
            <a:ext cx="4313788" cy="270000"/>
          </a:xfrm>
          <a:prstGeom prst="rect">
            <a:avLst/>
          </a:prstGeom>
          <a:noFill/>
          <a:ln cap="flat" cmpd="sng" w="12700">
            <a:solidFill>
              <a:schemeClr val="dk1"/>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rgbClr val="000000"/>
              </a:buClr>
              <a:buSzPts val="1350"/>
              <a:buFont typeface="Arial"/>
              <a:buNone/>
            </a:pPr>
            <a:r>
              <a:rPr b="0" i="0" lang="ja-JP" sz="1350" u="none" cap="none" strike="noStrike">
                <a:solidFill>
                  <a:schemeClr val="dk1"/>
                </a:solidFill>
                <a:latin typeface="Calibri"/>
                <a:ea typeface="Calibri"/>
                <a:cs typeface="Calibri"/>
                <a:sym typeface="Calibri"/>
              </a:rPr>
              <a:t>　チーム名　　</a:t>
            </a:r>
            <a:endParaRPr b="0" i="0" sz="1400" u="none" cap="none" strike="noStrike">
              <a:solidFill>
                <a:srgbClr val="000000"/>
              </a:solidFill>
              <a:latin typeface="Arial"/>
              <a:ea typeface="Arial"/>
              <a:cs typeface="Arial"/>
              <a:sym typeface="Arial"/>
            </a:endParaRPr>
          </a:p>
        </p:txBody>
      </p:sp>
      <p:sp>
        <p:nvSpPr>
          <p:cNvPr id="94" name="Google Shape;94;p2"/>
          <p:cNvSpPr/>
          <p:nvPr/>
        </p:nvSpPr>
        <p:spPr>
          <a:xfrm>
            <a:off x="4578212" y="756000"/>
            <a:ext cx="4313788" cy="270000"/>
          </a:xfrm>
          <a:prstGeom prst="rect">
            <a:avLst/>
          </a:prstGeom>
          <a:noFill/>
          <a:ln cap="flat" cmpd="sng" w="12700">
            <a:solidFill>
              <a:schemeClr val="dk1"/>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rgbClr val="000000"/>
              </a:buClr>
              <a:buSzPts val="1350"/>
              <a:buFont typeface="Arial"/>
              <a:buNone/>
            </a:pPr>
            <a:r>
              <a:rPr b="0" i="0" lang="ja-JP" sz="1350" u="none" cap="none" strike="noStrike">
                <a:solidFill>
                  <a:schemeClr val="dk1"/>
                </a:solidFill>
                <a:latin typeface="Calibri"/>
                <a:ea typeface="Calibri"/>
                <a:cs typeface="Calibri"/>
                <a:sym typeface="Calibri"/>
              </a:rPr>
              <a:t>　団体名　　</a:t>
            </a:r>
            <a:endParaRPr b="0" i="0" sz="1400" u="none" cap="none" strike="noStrike">
              <a:solidFill>
                <a:srgbClr val="000000"/>
              </a:solidFill>
              <a:latin typeface="Arial"/>
              <a:ea typeface="Arial"/>
              <a:cs typeface="Arial"/>
              <a:sym typeface="Arial"/>
            </a:endParaRPr>
          </a:p>
        </p:txBody>
      </p:sp>
      <p:sp>
        <p:nvSpPr>
          <p:cNvPr id="95" name="Google Shape;95;p2"/>
          <p:cNvSpPr txBox="1"/>
          <p:nvPr/>
        </p:nvSpPr>
        <p:spPr>
          <a:xfrm>
            <a:off x="258212" y="6426000"/>
            <a:ext cx="8640000" cy="4155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50"/>
              <a:buFont typeface="Arial"/>
              <a:buNone/>
            </a:pPr>
            <a:r>
              <a:rPr b="0" i="0" lang="ja-JP" sz="1050" u="none" cap="none" strike="noStrike">
                <a:solidFill>
                  <a:schemeClr val="dk1"/>
                </a:solidFill>
                <a:latin typeface="Calibri"/>
                <a:ea typeface="Calibri"/>
                <a:cs typeface="Calibri"/>
                <a:sym typeface="Calibri"/>
              </a:rPr>
              <a:t>レスキュー紹介用紙　　　　　　　　　　　　　　　　　　　　レスキューロボットコンテスト　２０２６ 　　　　　　　　　　　　　　　　　　　　　ページ　２／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3"/>
          <p:cNvSpPr txBox="1"/>
          <p:nvPr>
            <p:ph idx="1" type="body"/>
          </p:nvPr>
        </p:nvSpPr>
        <p:spPr>
          <a:xfrm>
            <a:off x="252000" y="2080814"/>
            <a:ext cx="8640000" cy="4345186"/>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050"/>
              <a:buNone/>
            </a:pPr>
            <a:r>
              <a:rPr b="1" lang="ja-JP" sz="1050"/>
              <a:t>＊ロボットの概要</a:t>
            </a:r>
            <a:r>
              <a:rPr lang="ja-JP" sz="1050"/>
              <a:t>（図などを使ってわかりやすく書いてください）　オブジェクトが含まれる場合，機能・動作を明記すること</a:t>
            </a:r>
            <a:endParaRPr sz="1050"/>
          </a:p>
          <a:p>
            <a:pPr indent="0" lvl="0" marL="0" rtl="0" algn="l">
              <a:lnSpc>
                <a:spcPct val="90000"/>
              </a:lnSpc>
              <a:spcBef>
                <a:spcPts val="1000"/>
              </a:spcBef>
              <a:spcAft>
                <a:spcPts val="0"/>
              </a:spcAft>
              <a:buClr>
                <a:schemeClr val="dk1"/>
              </a:buClr>
              <a:buSzPts val="1050"/>
              <a:buNone/>
            </a:pPr>
            <a:r>
              <a:t/>
            </a:r>
            <a:endParaRPr sz="1050"/>
          </a:p>
          <a:p>
            <a:pPr indent="0" lvl="0" marL="0" rtl="0" algn="l">
              <a:lnSpc>
                <a:spcPct val="90000"/>
              </a:lnSpc>
              <a:spcBef>
                <a:spcPts val="1000"/>
              </a:spcBef>
              <a:spcAft>
                <a:spcPts val="0"/>
              </a:spcAft>
              <a:buClr>
                <a:schemeClr val="dk1"/>
              </a:buClr>
              <a:buSzPts val="1050"/>
              <a:buNone/>
            </a:pPr>
            <a:r>
              <a:rPr lang="ja-JP" sz="1050"/>
              <a:t>　</a:t>
            </a:r>
            <a:endParaRPr sz="1050"/>
          </a:p>
          <a:p>
            <a:pPr indent="0" lvl="0" marL="0" rtl="0" algn="l">
              <a:lnSpc>
                <a:spcPct val="90000"/>
              </a:lnSpc>
              <a:spcBef>
                <a:spcPts val="1000"/>
              </a:spcBef>
              <a:spcAft>
                <a:spcPts val="0"/>
              </a:spcAft>
              <a:buClr>
                <a:schemeClr val="dk1"/>
              </a:buClr>
              <a:buSzPts val="1050"/>
              <a:buNone/>
            </a:pPr>
            <a:r>
              <a:t/>
            </a:r>
            <a:endParaRPr sz="1050"/>
          </a:p>
        </p:txBody>
      </p:sp>
      <p:sp>
        <p:nvSpPr>
          <p:cNvPr id="101" name="Google Shape;101;p3"/>
          <p:cNvSpPr/>
          <p:nvPr/>
        </p:nvSpPr>
        <p:spPr>
          <a:xfrm>
            <a:off x="252000" y="756000"/>
            <a:ext cx="4313788" cy="270000"/>
          </a:xfrm>
          <a:prstGeom prst="rect">
            <a:avLst/>
          </a:prstGeom>
          <a:noFill/>
          <a:ln cap="flat" cmpd="sng" w="12700">
            <a:solidFill>
              <a:schemeClr val="dk1"/>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rgbClr val="000000"/>
              </a:buClr>
              <a:buSzPts val="1350"/>
              <a:buFont typeface="Arial"/>
              <a:buNone/>
            </a:pPr>
            <a:r>
              <a:rPr b="0" i="0" lang="ja-JP" sz="1350" u="none" cap="none" strike="noStrike">
                <a:solidFill>
                  <a:schemeClr val="dk1"/>
                </a:solidFill>
                <a:latin typeface="Calibri"/>
                <a:ea typeface="Calibri"/>
                <a:cs typeface="Calibri"/>
                <a:sym typeface="Calibri"/>
              </a:rPr>
              <a:t>　チーム名　　</a:t>
            </a:r>
            <a:endParaRPr b="0" i="0" sz="1400" u="none" cap="none" strike="noStrike">
              <a:solidFill>
                <a:srgbClr val="000000"/>
              </a:solidFill>
              <a:latin typeface="Arial"/>
              <a:ea typeface="Arial"/>
              <a:cs typeface="Arial"/>
              <a:sym typeface="Arial"/>
            </a:endParaRPr>
          </a:p>
        </p:txBody>
      </p:sp>
      <p:sp>
        <p:nvSpPr>
          <p:cNvPr id="102" name="Google Shape;102;p3"/>
          <p:cNvSpPr/>
          <p:nvPr/>
        </p:nvSpPr>
        <p:spPr>
          <a:xfrm>
            <a:off x="4578212" y="756000"/>
            <a:ext cx="4313788" cy="270000"/>
          </a:xfrm>
          <a:prstGeom prst="rect">
            <a:avLst/>
          </a:prstGeom>
          <a:noFill/>
          <a:ln cap="flat" cmpd="sng" w="12700">
            <a:solidFill>
              <a:schemeClr val="dk1"/>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rgbClr val="000000"/>
              </a:buClr>
              <a:buSzPts val="1350"/>
              <a:buFont typeface="Arial"/>
              <a:buNone/>
            </a:pPr>
            <a:r>
              <a:rPr b="0" i="0" lang="ja-JP" sz="1350" u="none" cap="none" strike="noStrike">
                <a:solidFill>
                  <a:schemeClr val="dk1"/>
                </a:solidFill>
                <a:latin typeface="Calibri"/>
                <a:ea typeface="Calibri"/>
                <a:cs typeface="Calibri"/>
                <a:sym typeface="Calibri"/>
              </a:rPr>
              <a:t>　団体名　　</a:t>
            </a:r>
            <a:endParaRPr b="0" i="0" sz="1400" u="none" cap="none" strike="noStrike">
              <a:solidFill>
                <a:srgbClr val="000000"/>
              </a:solidFill>
              <a:latin typeface="Arial"/>
              <a:ea typeface="Arial"/>
              <a:cs typeface="Arial"/>
              <a:sym typeface="Arial"/>
            </a:endParaRPr>
          </a:p>
        </p:txBody>
      </p:sp>
      <p:sp>
        <p:nvSpPr>
          <p:cNvPr id="103" name="Google Shape;103;p3"/>
          <p:cNvSpPr txBox="1"/>
          <p:nvPr/>
        </p:nvSpPr>
        <p:spPr>
          <a:xfrm>
            <a:off x="258212" y="6426000"/>
            <a:ext cx="8639999" cy="253916"/>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50"/>
              <a:buFont typeface="Arial"/>
              <a:buNone/>
            </a:pPr>
            <a:r>
              <a:rPr b="0" i="0" lang="ja-JP" sz="1050" u="none" cap="none" strike="noStrike">
                <a:solidFill>
                  <a:schemeClr val="dk1"/>
                </a:solidFill>
                <a:latin typeface="Calibri"/>
                <a:ea typeface="Calibri"/>
                <a:cs typeface="Calibri"/>
                <a:sym typeface="Calibri"/>
              </a:rPr>
              <a:t>ロボットアイデア用紙　　　　　　　　　　　　　　　　　　　　レスキューロボットコンテスト　２０２６　　　　　　　　　　　　　　　　　　　　　ページ　　／　</a:t>
            </a:r>
            <a:endParaRPr b="0" i="0" sz="1400" u="none" cap="none" strike="noStrike">
              <a:solidFill>
                <a:srgbClr val="000000"/>
              </a:solidFill>
              <a:latin typeface="Arial"/>
              <a:ea typeface="Arial"/>
              <a:cs typeface="Arial"/>
              <a:sym typeface="Arial"/>
            </a:endParaRPr>
          </a:p>
        </p:txBody>
      </p:sp>
      <p:sp>
        <p:nvSpPr>
          <p:cNvPr id="104" name="Google Shape;104;p3"/>
          <p:cNvSpPr/>
          <p:nvPr/>
        </p:nvSpPr>
        <p:spPr>
          <a:xfrm>
            <a:off x="252000" y="1017958"/>
            <a:ext cx="4313700" cy="540000"/>
          </a:xfrm>
          <a:prstGeom prst="rect">
            <a:avLst/>
          </a:prstGeom>
          <a:noFill/>
          <a:ln cap="flat" cmpd="sng" w="12700">
            <a:solidFill>
              <a:schemeClr val="dk1"/>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rgbClr val="000000"/>
              </a:buClr>
              <a:buSzPts val="1350"/>
              <a:buFont typeface="Arial"/>
              <a:buNone/>
            </a:pPr>
            <a:r>
              <a:rPr b="0" i="0" lang="ja-JP" sz="1350" u="none" cap="none" strike="noStrike">
                <a:solidFill>
                  <a:schemeClr val="dk1"/>
                </a:solidFill>
                <a:latin typeface="Calibri"/>
                <a:ea typeface="Calibri"/>
                <a:cs typeface="Calibri"/>
                <a:sym typeface="Calibri"/>
              </a:rPr>
              <a:t>第　　号機　ロボット名（フリガナ）　　　　　　　</a:t>
            </a:r>
            <a:endParaRPr b="0" i="0" sz="135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350"/>
              <a:buFont typeface="Arial"/>
              <a:buNone/>
            </a:pPr>
            <a:r>
              <a:rPr b="0" i="0" lang="ja-JP" sz="1350" u="none" cap="none" strike="noStrike">
                <a:solidFill>
                  <a:schemeClr val="dk1"/>
                </a:solidFill>
                <a:latin typeface="Calibri"/>
                <a:ea typeface="Calibri"/>
                <a:cs typeface="Calibri"/>
                <a:sym typeface="Calibri"/>
              </a:rPr>
              <a:t>　　　　　　　　　　　　　オブジェクト　　台　　</a:t>
            </a:r>
            <a:endParaRPr b="0" i="0" sz="1400" u="none" cap="none" strike="noStrike">
              <a:solidFill>
                <a:srgbClr val="000000"/>
              </a:solidFill>
              <a:latin typeface="Arial"/>
              <a:ea typeface="Arial"/>
              <a:cs typeface="Arial"/>
              <a:sym typeface="Arial"/>
            </a:endParaRPr>
          </a:p>
        </p:txBody>
      </p:sp>
      <p:sp>
        <p:nvSpPr>
          <p:cNvPr id="105" name="Google Shape;105;p3"/>
          <p:cNvSpPr/>
          <p:nvPr/>
        </p:nvSpPr>
        <p:spPr>
          <a:xfrm>
            <a:off x="4578212" y="1026000"/>
            <a:ext cx="4313700" cy="540000"/>
          </a:xfrm>
          <a:prstGeom prst="rect">
            <a:avLst/>
          </a:prstGeom>
          <a:noFill/>
          <a:ln cap="flat" cmpd="sng" w="12700">
            <a:solidFill>
              <a:schemeClr val="dk1"/>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rgbClr val="000000"/>
              </a:buClr>
              <a:buSzPts val="1350"/>
              <a:buFont typeface="Arial"/>
              <a:buNone/>
            </a:pPr>
            <a:r>
              <a:rPr b="0" i="0" lang="ja-JP" sz="1350" u="none" cap="none" strike="noStrike">
                <a:solidFill>
                  <a:schemeClr val="dk1"/>
                </a:solidFill>
                <a:latin typeface="Calibri"/>
                <a:ea typeface="Calibri"/>
                <a:cs typeface="Calibri"/>
                <a:sym typeface="Calibri"/>
              </a:rPr>
              <a:t>　種類：移動ロボット（通信　無線，有線，切替）</a:t>
            </a:r>
            <a:endParaRPr b="0" i="0" sz="135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350"/>
              <a:buFont typeface="Arial"/>
              <a:buNone/>
            </a:pPr>
            <a:r>
              <a:rPr b="0" i="0" lang="ja-JP" sz="1350" u="none" cap="none" strike="noStrike">
                <a:solidFill>
                  <a:schemeClr val="dk1"/>
                </a:solidFill>
                <a:latin typeface="Calibri"/>
                <a:ea typeface="Calibri"/>
                <a:cs typeface="Calibri"/>
                <a:sym typeface="Calibri"/>
              </a:rPr>
              <a:t>　オブジェクト（緊急停止スイッチ　あり，なし） 　　</a:t>
            </a:r>
            <a:endParaRPr b="0" i="0" sz="1400" u="none" cap="none" strike="noStrike">
              <a:solidFill>
                <a:srgbClr val="000000"/>
              </a:solidFill>
              <a:latin typeface="Arial"/>
              <a:ea typeface="Arial"/>
              <a:cs typeface="Arial"/>
              <a:sym typeface="Arial"/>
            </a:endParaRPr>
          </a:p>
        </p:txBody>
      </p:sp>
      <p:sp>
        <p:nvSpPr>
          <p:cNvPr id="106" name="Google Shape;106;p3"/>
          <p:cNvSpPr/>
          <p:nvPr/>
        </p:nvSpPr>
        <p:spPr>
          <a:xfrm>
            <a:off x="252000" y="1564940"/>
            <a:ext cx="8640000" cy="515874"/>
          </a:xfrm>
          <a:prstGeom prst="rect">
            <a:avLst/>
          </a:prstGeom>
          <a:noFill/>
          <a:ln cap="flat" cmpd="sng" w="12700">
            <a:solidFill>
              <a:schemeClr val="dk1"/>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rgbClr val="000000"/>
              </a:buClr>
              <a:buSzPts val="1350"/>
              <a:buFont typeface="Arial"/>
              <a:buNone/>
            </a:pPr>
            <a:r>
              <a:rPr b="0" i="0" lang="ja-JP" sz="1350" u="none" cap="none" strike="noStrike">
                <a:solidFill>
                  <a:schemeClr val="dk1"/>
                </a:solidFill>
                <a:latin typeface="Calibri"/>
                <a:ea typeface="Calibri"/>
                <a:cs typeface="Calibri"/>
                <a:sym typeface="Calibri"/>
              </a:rPr>
              <a:t>　</a:t>
            </a:r>
            <a:r>
              <a:rPr b="0" i="0" lang="ja-JP" sz="1050" u="none" cap="none" strike="noStrike">
                <a:solidFill>
                  <a:schemeClr val="dk1"/>
                </a:solidFill>
                <a:latin typeface="Calibri"/>
                <a:ea typeface="Calibri"/>
                <a:cs typeface="Calibri"/>
                <a:sym typeface="Calibri"/>
              </a:rPr>
              <a:t>ロボットの重要な機能　（箇条書きで２つ，具体的に示してください）</a:t>
            </a:r>
            <a:endParaRPr b="0" i="0" sz="105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050"/>
              <a:buFont typeface="Arial"/>
              <a:buNone/>
            </a:pPr>
            <a:r>
              <a:rPr b="0" i="0" lang="ja-JP" sz="1050" u="none" cap="none" strike="noStrike">
                <a:solidFill>
                  <a:schemeClr val="dk1"/>
                </a:solidFill>
                <a:latin typeface="Calibri"/>
                <a:ea typeface="Calibri"/>
                <a:cs typeface="Calibri"/>
                <a:sym typeface="Calibri"/>
              </a:rPr>
              <a:t>　　・</a:t>
            </a:r>
            <a:endParaRPr b="0" i="0" sz="105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050"/>
              <a:buFont typeface="Arial"/>
              <a:buNone/>
            </a:pPr>
            <a:r>
              <a:rPr b="0" i="0" lang="ja-JP" sz="1050" u="none" cap="none" strike="noStrike">
                <a:solidFill>
                  <a:schemeClr val="dk1"/>
                </a:solidFill>
                <a:latin typeface="Calibri"/>
                <a:ea typeface="Calibri"/>
                <a:cs typeface="Calibri"/>
                <a:sym typeface="Calibri"/>
              </a:rPr>
              <a:t>　　・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4"/>
          <p:cNvSpPr txBox="1"/>
          <p:nvPr>
            <p:ph idx="1" type="body"/>
          </p:nvPr>
        </p:nvSpPr>
        <p:spPr>
          <a:xfrm>
            <a:off x="252000" y="756000"/>
            <a:ext cx="8640000" cy="5670000"/>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1050"/>
              <a:buNone/>
            </a:pPr>
            <a:r>
              <a:rPr b="1" lang="ja-JP" sz="1050"/>
              <a:t>参加申込書記入に関する留意事項</a:t>
            </a:r>
            <a:endParaRPr b="1" sz="1050"/>
          </a:p>
          <a:p>
            <a:pPr indent="0" lvl="0" marL="0" rtl="0" algn="l">
              <a:lnSpc>
                <a:spcPct val="90000"/>
              </a:lnSpc>
              <a:spcBef>
                <a:spcPts val="1000"/>
              </a:spcBef>
              <a:spcAft>
                <a:spcPts val="0"/>
              </a:spcAft>
              <a:buClr>
                <a:schemeClr val="dk1"/>
              </a:buClr>
              <a:buSzPts val="1050"/>
              <a:buNone/>
            </a:pPr>
            <a:r>
              <a:rPr b="1" lang="ja-JP" sz="1050"/>
              <a:t>○一般的な事項</a:t>
            </a:r>
            <a:endParaRPr sz="1050"/>
          </a:p>
          <a:p>
            <a:pPr indent="0" lvl="0" marL="0" rtl="0" algn="l">
              <a:lnSpc>
                <a:spcPct val="90000"/>
              </a:lnSpc>
              <a:spcBef>
                <a:spcPts val="1000"/>
              </a:spcBef>
              <a:spcAft>
                <a:spcPts val="0"/>
              </a:spcAft>
              <a:buClr>
                <a:schemeClr val="dk1"/>
              </a:buClr>
              <a:buSzPts val="1050"/>
              <a:buNone/>
            </a:pPr>
            <a:r>
              <a:rPr lang="ja-JP" sz="1050"/>
              <a:t>・参加申込書のチーム紹介用紙とロボットアイデア用紙は，6月上旬に公開する予定です．</a:t>
            </a:r>
            <a:endParaRPr/>
          </a:p>
          <a:p>
            <a:pPr indent="0" lvl="0" marL="0" rtl="0" algn="l">
              <a:lnSpc>
                <a:spcPct val="90000"/>
              </a:lnSpc>
              <a:spcBef>
                <a:spcPts val="1000"/>
              </a:spcBef>
              <a:spcAft>
                <a:spcPts val="0"/>
              </a:spcAft>
              <a:buClr>
                <a:schemeClr val="dk1"/>
              </a:buClr>
              <a:buSzPts val="1050"/>
              <a:buNone/>
            </a:pPr>
            <a:r>
              <a:rPr lang="ja-JP" sz="1050"/>
              <a:t>・</a:t>
            </a:r>
            <a:r>
              <a:rPr lang="ja-JP" sz="1050">
                <a:extLst>
                  <a:ext uri="http://customooxmlschemas.google.com/">
                    <go:slidesCustomData xmlns:go="http://customooxmlschemas.google.com/" textRoundtripDataId="0"/>
                  </a:ext>
                </a:extLst>
              </a:rPr>
              <a:t>レスコンチーム向けページ公式ウェブサイト　 </a:t>
            </a:r>
            <a:r>
              <a:rPr lang="ja-JP" sz="1050" u="sng">
                <a:solidFill>
                  <a:schemeClr val="hlink"/>
                </a:solidFill>
                <a:hlinkClick r:id="rId3"/>
                <a:extLst>
                  <a:ext uri="http://customooxmlschemas.google.com/">
                    <go:slidesCustomData xmlns:go="http://customooxmlschemas.google.com/" textRoundtripDataId="1"/>
                  </a:ext>
                </a:extLst>
              </a:rPr>
              <a:t>https://www.rescue-robot-contest.org/contest/contest-2025/shoruishinsa/ouboshiryou</a:t>
            </a:r>
            <a:r>
              <a:rPr lang="ja-JP" sz="1050">
                <a:extLst>
                  <a:ext uri="http://customooxmlschemas.google.com/">
                    <go:slidesCustomData xmlns:go="http://customooxmlschemas.google.com/" textRoundtripDataId="2"/>
                  </a:ext>
                </a:extLst>
              </a:rPr>
              <a:t> </a:t>
            </a:r>
            <a:r>
              <a:rPr lang="ja-JP" sz="1050">
                <a:extLst>
                  <a:ext uri="http://customooxmlschemas.google.com/">
                    <go:slidesCustomData xmlns:go="http://customooxmlschemas.google.com/" textRoundtripDataId="3"/>
                  </a:ext>
                </a:extLst>
              </a:rPr>
              <a:t>にてレスキューロボットコンテスト２０２５出場チームの応募書類を公開しています．</a:t>
            </a:r>
            <a:br>
              <a:rPr lang="ja-JP" sz="1050">
                <a:extLst>
                  <a:ext uri="http://customooxmlschemas.google.com/">
                    <go:slidesCustomData xmlns:go="http://customooxmlschemas.google.com/" textRoundtripDataId="3"/>
                  </a:ext>
                </a:extLst>
              </a:rPr>
            </a:br>
            <a:r>
              <a:rPr lang="ja-JP" sz="1050">
                <a:extLst>
                  <a:ext uri="http://customooxmlschemas.google.com/">
                    <go:slidesCustomData xmlns:go="http://customooxmlschemas.google.com/" textRoundtripDataId="3"/>
                  </a:ext>
                </a:extLst>
              </a:rPr>
              <a:t>HOME＞レスコン２０２５＞ 書類審査＞ 応募書類公開</a:t>
            </a:r>
            <a:br>
              <a:rPr lang="ja-JP" sz="1050">
                <a:extLst>
                  <a:ext uri="http://customooxmlschemas.google.com/">
                    <go:slidesCustomData xmlns:go="http://customooxmlschemas.google.com/" textRoundtripDataId="3"/>
                  </a:ext>
                </a:extLst>
              </a:rPr>
            </a:br>
            <a:r>
              <a:rPr lang="ja-JP" sz="1050"/>
              <a:t>（注：公開している応募書類には今回の募集要項や規定に適していない書類もあります．記入に際しては，今回の募集要項，規定，ならびにこの留意事項を厳守してください．）</a:t>
            </a:r>
            <a:endParaRPr/>
          </a:p>
          <a:p>
            <a:pPr indent="0" lvl="0" marL="0" rtl="0" algn="l">
              <a:lnSpc>
                <a:spcPct val="90000"/>
              </a:lnSpc>
              <a:spcBef>
                <a:spcPts val="1000"/>
              </a:spcBef>
              <a:spcAft>
                <a:spcPts val="0"/>
              </a:spcAft>
              <a:buClr>
                <a:schemeClr val="dk1"/>
              </a:buClr>
              <a:buSzPts val="1050"/>
              <a:buNone/>
            </a:pPr>
            <a:r>
              <a:rPr lang="ja-JP" sz="1050"/>
              <a:t>・文字や図などが判読できるように十分留意してください（特にスキャナで読み込む場合）．</a:t>
            </a:r>
            <a:endParaRPr/>
          </a:p>
          <a:p>
            <a:pPr indent="0" lvl="0" marL="0" rtl="0" algn="l">
              <a:lnSpc>
                <a:spcPct val="90000"/>
              </a:lnSpc>
              <a:spcBef>
                <a:spcPts val="1000"/>
              </a:spcBef>
              <a:spcAft>
                <a:spcPts val="0"/>
              </a:spcAft>
              <a:buClr>
                <a:schemeClr val="dk1"/>
              </a:buClr>
              <a:buSzPts val="1050"/>
              <a:buNone/>
            </a:pPr>
            <a:r>
              <a:rPr lang="ja-JP" sz="1050"/>
              <a:t>・チーム名やロボット名は，公序良俗に反しないように命名してください．また，ウェブページやチラシ・ポスターなどをコンピュータで作成するため，特殊な文字は受け付けることができません．また，チーム名やロボット名は原則として申し込み後の変更はできません．ただし，実行委員会が不適当と判断した場合は変更をお願いする場合があります．</a:t>
            </a:r>
            <a:endParaRPr/>
          </a:p>
          <a:p>
            <a:pPr indent="0" lvl="0" marL="0" rtl="0" algn="l">
              <a:lnSpc>
                <a:spcPct val="90000"/>
              </a:lnSpc>
              <a:spcBef>
                <a:spcPts val="1000"/>
              </a:spcBef>
              <a:spcAft>
                <a:spcPts val="0"/>
              </a:spcAft>
              <a:buClr>
                <a:schemeClr val="dk1"/>
              </a:buClr>
              <a:buSzPts val="1050"/>
              <a:buNone/>
            </a:pPr>
            <a:r>
              <a:rPr lang="ja-JP" sz="1050"/>
              <a:t>・応募に関する質問等は，連絡先E-mail　(office@rescue-robot-contest.org)にて受け付けます．ただし，回答に時間がかかる場合がありますので，応募に直接かかわる質問は応募締め切りの2週間前です．</a:t>
            </a:r>
            <a:endParaRPr sz="1050"/>
          </a:p>
          <a:p>
            <a:pPr indent="0" lvl="0" marL="0" rtl="0" algn="l">
              <a:lnSpc>
                <a:spcPct val="90000"/>
              </a:lnSpc>
              <a:spcBef>
                <a:spcPts val="1000"/>
              </a:spcBef>
              <a:spcAft>
                <a:spcPts val="0"/>
              </a:spcAft>
              <a:buClr>
                <a:schemeClr val="dk1"/>
              </a:buClr>
              <a:buSzPts val="1050"/>
              <a:buNone/>
            </a:pPr>
            <a:r>
              <a:t/>
            </a:r>
            <a:endParaRPr sz="1050"/>
          </a:p>
          <a:p>
            <a:pPr indent="0" lvl="0" marL="0" rtl="0" algn="l">
              <a:lnSpc>
                <a:spcPct val="90000"/>
              </a:lnSpc>
              <a:spcBef>
                <a:spcPts val="1000"/>
              </a:spcBef>
              <a:spcAft>
                <a:spcPts val="0"/>
              </a:spcAft>
              <a:buClr>
                <a:schemeClr val="dk1"/>
              </a:buClr>
              <a:buSzPts val="1050"/>
              <a:buNone/>
            </a:pPr>
            <a:r>
              <a:rPr lang="ja-JP" sz="1050"/>
              <a:t> </a:t>
            </a:r>
            <a:r>
              <a:rPr b="1" lang="ja-JP" sz="1050"/>
              <a:t>○チーム情報用紙（moushikomi2026th-hyoshi.xlsx）</a:t>
            </a:r>
            <a:endParaRPr sz="1050"/>
          </a:p>
          <a:p>
            <a:pPr indent="0" lvl="0" marL="0" rtl="0" algn="l">
              <a:lnSpc>
                <a:spcPct val="90000"/>
              </a:lnSpc>
              <a:spcBef>
                <a:spcPts val="1000"/>
              </a:spcBef>
              <a:spcAft>
                <a:spcPts val="0"/>
              </a:spcAft>
              <a:buClr>
                <a:schemeClr val="dk1"/>
              </a:buClr>
              <a:buSzPts val="1050"/>
              <a:buNone/>
            </a:pPr>
            <a:r>
              <a:rPr lang="ja-JP" sz="1050"/>
              <a:t>・「入力用」シートを開き，必要事項をもれなく入力してください．</a:t>
            </a:r>
            <a:endParaRPr/>
          </a:p>
          <a:p>
            <a:pPr indent="0" lvl="0" marL="0" rtl="0" algn="l">
              <a:lnSpc>
                <a:spcPct val="90000"/>
              </a:lnSpc>
              <a:spcBef>
                <a:spcPts val="1000"/>
              </a:spcBef>
              <a:spcAft>
                <a:spcPts val="0"/>
              </a:spcAft>
              <a:buClr>
                <a:schemeClr val="dk1"/>
              </a:buClr>
              <a:buSzPts val="1050"/>
              <a:buNone/>
            </a:pPr>
            <a:r>
              <a:rPr lang="ja-JP" sz="1050"/>
              <a:t>・チーム情報用紙はエクセル形式のまま提出してください．チーム情報用紙（１ページ目）をチーム紹介用紙（2ページ目以降）などと同じファイル形式にしないでください．</a:t>
            </a:r>
            <a:endParaRPr/>
          </a:p>
          <a:p>
            <a:pPr indent="0" lvl="0" marL="0" rtl="0" algn="l">
              <a:lnSpc>
                <a:spcPct val="90000"/>
              </a:lnSpc>
              <a:spcBef>
                <a:spcPts val="1000"/>
              </a:spcBef>
              <a:spcAft>
                <a:spcPts val="0"/>
              </a:spcAft>
              <a:buClr>
                <a:schemeClr val="dk1"/>
              </a:buClr>
              <a:buSzPts val="1050"/>
              <a:buNone/>
            </a:pPr>
            <a:r>
              <a:rPr lang="ja-JP" sz="1050"/>
              <a:t>・「チーム名」は１０文字以内，フリガナで２０文字以内とし，呼びやすい名前にしてください．</a:t>
            </a:r>
            <a:endParaRPr/>
          </a:p>
          <a:p>
            <a:pPr indent="0" lvl="0" marL="0" rtl="0" algn="l">
              <a:lnSpc>
                <a:spcPct val="90000"/>
              </a:lnSpc>
              <a:spcBef>
                <a:spcPts val="1000"/>
              </a:spcBef>
              <a:spcAft>
                <a:spcPts val="0"/>
              </a:spcAft>
              <a:buClr>
                <a:schemeClr val="dk1"/>
              </a:buClr>
              <a:buSzPts val="1050"/>
              <a:buNone/>
            </a:pPr>
            <a:r>
              <a:rPr lang="ja-JP" sz="1050"/>
              <a:t>・「団体名」は，（所属団体名）のみ，または（所属機関）（所属団体名）で構成してください．後者の例は，「○○大学 △△研究会」，「○○高校 ××学科」です．「○○大学 △△学部 ××研究会」のような三つ以上の所属が並ぶことは認めません．また，教育機関については，工業高等専門学校は「高専」，高等学校は「高校」と表記してください．機関名，部署名，団体名などの区切りには半角スペースを用いてください．</a:t>
            </a:r>
            <a:endParaRPr sz="1050"/>
          </a:p>
          <a:p>
            <a:pPr indent="0" lvl="0" marL="0" rtl="0" algn="l">
              <a:lnSpc>
                <a:spcPct val="90000"/>
              </a:lnSpc>
              <a:spcBef>
                <a:spcPts val="1000"/>
              </a:spcBef>
              <a:spcAft>
                <a:spcPts val="0"/>
              </a:spcAft>
              <a:buClr>
                <a:schemeClr val="dk1"/>
              </a:buClr>
              <a:buSzPts val="1050"/>
              <a:buNone/>
            </a:pPr>
            <a:r>
              <a:rPr lang="ja-JP" sz="1050"/>
              <a:t>・過去にレスコンに出場しているチームは，前回の団体名を参考にしてください．</a:t>
            </a:r>
            <a:endParaRPr sz="1050"/>
          </a:p>
          <a:p>
            <a:pPr indent="0" lvl="0" marL="0" rtl="0" algn="l">
              <a:lnSpc>
                <a:spcPct val="90000"/>
              </a:lnSpc>
              <a:spcBef>
                <a:spcPts val="1000"/>
              </a:spcBef>
              <a:spcAft>
                <a:spcPts val="0"/>
              </a:spcAft>
              <a:buClr>
                <a:schemeClr val="dk1"/>
              </a:buClr>
              <a:buSzPts val="1050"/>
              <a:buNone/>
            </a:pPr>
            <a:r>
              <a:rPr lang="ja-JP" sz="1050"/>
              <a:t>・「所属」に会社名や学校名を書く場合は所属部署や学科までご記入ください．</a:t>
            </a:r>
            <a:endParaRPr/>
          </a:p>
        </p:txBody>
      </p:sp>
      <p:sp>
        <p:nvSpPr>
          <p:cNvPr id="112" name="Google Shape;112;p4"/>
          <p:cNvSpPr txBox="1"/>
          <p:nvPr/>
        </p:nvSpPr>
        <p:spPr>
          <a:xfrm>
            <a:off x="258212" y="6426000"/>
            <a:ext cx="8639999" cy="253916"/>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50"/>
              <a:buFont typeface="Arial"/>
              <a:buNone/>
            </a:pPr>
            <a:r>
              <a:rPr b="0" i="0" lang="ja-JP" sz="1050" u="none" cap="none" strike="noStrike">
                <a:solidFill>
                  <a:schemeClr val="dk1"/>
                </a:solidFill>
                <a:latin typeface="Calibri"/>
                <a:ea typeface="Calibri"/>
                <a:cs typeface="Calibri"/>
                <a:sym typeface="Calibri"/>
              </a:rPr>
              <a:t>参加申込書記入に関する留意事項　　　　　　　　　　　　レスキューロボットコンテスト　２０２６ 　　　　　　　　　　　　　　　　　　　　　ページ　１／５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5"/>
          <p:cNvSpPr txBox="1"/>
          <p:nvPr>
            <p:ph idx="1" type="body"/>
          </p:nvPr>
        </p:nvSpPr>
        <p:spPr>
          <a:xfrm>
            <a:off x="252000" y="766482"/>
            <a:ext cx="8640000" cy="5659518"/>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chemeClr val="dk1"/>
              </a:buClr>
              <a:buSzPts val="1050"/>
              <a:buNone/>
            </a:pPr>
            <a:r>
              <a:rPr lang="ja-JP" sz="1050"/>
              <a:t>・キャプテンは原則としてコンテスト終了まで変更できません．</a:t>
            </a:r>
            <a:endParaRPr/>
          </a:p>
          <a:p>
            <a:pPr indent="0" lvl="0" marL="0" rtl="0" algn="l">
              <a:lnSpc>
                <a:spcPct val="90000"/>
              </a:lnSpc>
              <a:spcBef>
                <a:spcPts val="1000"/>
              </a:spcBef>
              <a:spcAft>
                <a:spcPts val="0"/>
              </a:spcAft>
              <a:buClr>
                <a:schemeClr val="dk1"/>
              </a:buClr>
              <a:buSzPts val="1050"/>
              <a:buNone/>
            </a:pPr>
            <a:r>
              <a:rPr lang="ja-JP" sz="1050"/>
              <a:t>・教育機関所属のチームの場合，チーム責任者は必ず教職員を登録してください．</a:t>
            </a:r>
            <a:endParaRPr sz="1050" strike="sngStrike">
              <a:solidFill>
                <a:srgbClr val="FF0000"/>
              </a:solidFill>
            </a:endParaRPr>
          </a:p>
          <a:p>
            <a:pPr indent="0" lvl="0" marL="0" rtl="0" algn="l">
              <a:lnSpc>
                <a:spcPct val="90000"/>
              </a:lnSpc>
              <a:spcBef>
                <a:spcPts val="1000"/>
              </a:spcBef>
              <a:spcAft>
                <a:spcPts val="0"/>
              </a:spcAft>
              <a:buClr>
                <a:schemeClr val="dk1"/>
              </a:buClr>
              <a:buSzPts val="1050"/>
              <a:buNone/>
            </a:pPr>
            <a:r>
              <a:rPr lang="ja-JP" sz="1050"/>
              <a:t>・「年齢」は申し込み時点の年齢を記入してください．チーム責任者が教職員の場合，申込時点でキャプテンが高校生（高専3年生）以下の場合は，郵便番号，住所，緊急連絡用携帯番号の登録は任意とします．</a:t>
            </a:r>
            <a:endParaRPr sz="1050"/>
          </a:p>
          <a:p>
            <a:pPr indent="0" lvl="0" marL="0" rtl="0" algn="l">
              <a:lnSpc>
                <a:spcPct val="90000"/>
              </a:lnSpc>
              <a:spcBef>
                <a:spcPts val="1000"/>
              </a:spcBef>
              <a:spcAft>
                <a:spcPts val="0"/>
              </a:spcAft>
              <a:buClr>
                <a:schemeClr val="dk1"/>
              </a:buClr>
              <a:buSzPts val="1050"/>
              <a:buNone/>
            </a:pPr>
            <a:r>
              <a:rPr lang="ja-JP" sz="1050"/>
              <a:t>・「緊急連絡用携帯電話番号」は，競技会の直前などの緊急連絡に使いますので，チームに至急連絡の取ることのできる番号を書いてください．</a:t>
            </a:r>
            <a:endParaRPr sz="1050" strike="sngStrike">
              <a:solidFill>
                <a:srgbClr val="FF0000"/>
              </a:solidFill>
            </a:endParaRPr>
          </a:p>
          <a:p>
            <a:pPr indent="0" lvl="0" marL="0" rtl="0" algn="l">
              <a:lnSpc>
                <a:spcPct val="90000"/>
              </a:lnSpc>
              <a:spcBef>
                <a:spcPts val="1000"/>
              </a:spcBef>
              <a:spcAft>
                <a:spcPts val="0"/>
              </a:spcAft>
              <a:buClr>
                <a:schemeClr val="dk1"/>
              </a:buClr>
              <a:buSzPts val="1050"/>
              <a:buNone/>
            </a:pPr>
            <a:r>
              <a:rPr lang="ja-JP" sz="1050"/>
              <a:t>・チームで共有するメールアドレスを利用する場合には，キャプテンのメールアドレスとして記入してください．</a:t>
            </a:r>
            <a:endParaRPr/>
          </a:p>
          <a:p>
            <a:pPr indent="0" lvl="0" marL="0" rtl="0" algn="l">
              <a:lnSpc>
                <a:spcPct val="90000"/>
              </a:lnSpc>
              <a:spcBef>
                <a:spcPts val="1000"/>
              </a:spcBef>
              <a:spcAft>
                <a:spcPts val="0"/>
              </a:spcAft>
              <a:buClr>
                <a:schemeClr val="dk1"/>
              </a:buClr>
              <a:buSzPts val="1050"/>
              <a:buNone/>
            </a:pPr>
            <a:r>
              <a:rPr lang="ja-JP" sz="1050"/>
              <a:t>・キャプテンとチーム責任者が同一人物の場合は，第2連絡先を記入ください．</a:t>
            </a:r>
            <a:endParaRPr sz="1050"/>
          </a:p>
          <a:p>
            <a:pPr indent="0" lvl="0" marL="0" rtl="0" algn="l">
              <a:lnSpc>
                <a:spcPct val="90000"/>
              </a:lnSpc>
              <a:spcBef>
                <a:spcPts val="1000"/>
              </a:spcBef>
              <a:spcAft>
                <a:spcPts val="0"/>
              </a:spcAft>
              <a:buClr>
                <a:schemeClr val="dk1"/>
              </a:buClr>
              <a:buSzPts val="1050"/>
              <a:buNone/>
            </a:pPr>
            <a:r>
              <a:rPr lang="ja-JP" sz="1050"/>
              <a:t>・「送付先」には，実行委員会からの送付物，採択された場合は貸与機器等を送付します．</a:t>
            </a:r>
            <a:endParaRPr sz="1050">
              <a:highlight>
                <a:srgbClr val="FFFF00"/>
              </a:highlight>
            </a:endParaRPr>
          </a:p>
          <a:p>
            <a:pPr indent="0" lvl="0" marL="0" rtl="0" algn="l">
              <a:lnSpc>
                <a:spcPct val="90000"/>
              </a:lnSpc>
              <a:spcBef>
                <a:spcPts val="1000"/>
              </a:spcBef>
              <a:spcAft>
                <a:spcPts val="0"/>
              </a:spcAft>
              <a:buClr>
                <a:schemeClr val="dk1"/>
              </a:buClr>
              <a:buSzPts val="1050"/>
              <a:buNone/>
            </a:pPr>
            <a:r>
              <a:rPr lang="ja-JP" sz="1050"/>
              <a:t>・「移動ロボットの機数」を記入してください．なお，ロボットアイデア用紙の枚数（機数）と齟齬がある場合は，少ないほうの機数として扱います．</a:t>
            </a:r>
            <a:endParaRPr sz="1050"/>
          </a:p>
          <a:p>
            <a:pPr indent="0" lvl="0" marL="0" rtl="0" algn="l">
              <a:lnSpc>
                <a:spcPct val="90000"/>
              </a:lnSpc>
              <a:spcBef>
                <a:spcPts val="1000"/>
              </a:spcBef>
              <a:spcAft>
                <a:spcPts val="0"/>
              </a:spcAft>
              <a:buClr>
                <a:schemeClr val="dk1"/>
              </a:buClr>
              <a:buSzPts val="1050"/>
              <a:buNone/>
            </a:pPr>
            <a:r>
              <a:rPr lang="ja-JP" sz="1050"/>
              <a:t>・本選に向けて出発するときのキャプテンの最寄りの鉄道駅を記入してください．スケジュール策定の際の参考にいたします．鉄道以外の手段を用いる場合についても実行委員会としては最寄りの鉄道駅を基準といたしますので，ご了承ください．</a:t>
            </a:r>
            <a:endParaRPr sz="1050"/>
          </a:p>
          <a:p>
            <a:pPr indent="0" lvl="0" marL="0" rtl="0" algn="l">
              <a:lnSpc>
                <a:spcPct val="90000"/>
              </a:lnSpc>
              <a:spcBef>
                <a:spcPts val="1000"/>
              </a:spcBef>
              <a:spcAft>
                <a:spcPts val="0"/>
              </a:spcAft>
              <a:buClr>
                <a:schemeClr val="dk1"/>
              </a:buClr>
              <a:buSzPts val="1050"/>
              <a:buNone/>
            </a:pPr>
            <a:r>
              <a:rPr lang="ja-JP" sz="1050"/>
              <a:t>・レスコンウェブサイト等からチームのウェブページへのリンクを希望する場合にはURLを記入してください．また，X(旧 Twitter)，Facebook，Instagramの引用やリツイートを希望する場合はユーザ名などを記入してください．ただし，引用やリツイートを保証するものではございません．</a:t>
            </a:r>
            <a:endParaRPr sz="1050"/>
          </a:p>
          <a:p>
            <a:pPr indent="0" lvl="0" marL="0" rtl="0" algn="l">
              <a:lnSpc>
                <a:spcPct val="90000"/>
              </a:lnSpc>
              <a:spcBef>
                <a:spcPts val="1000"/>
              </a:spcBef>
              <a:spcAft>
                <a:spcPts val="0"/>
              </a:spcAft>
              <a:buClr>
                <a:schemeClr val="dk1"/>
              </a:buClr>
              <a:buSzPts val="1050"/>
              <a:buNone/>
            </a:pPr>
            <a:r>
              <a:rPr lang="ja-JP" sz="1050"/>
              <a:t>・応募書類の内容は，レスコン事業に関わるPR（ポスター，HP等）に使用する事があります．</a:t>
            </a:r>
            <a:endParaRPr sz="1050"/>
          </a:p>
          <a:p>
            <a:pPr indent="0" lvl="0" marL="0" rtl="0" algn="l">
              <a:lnSpc>
                <a:spcPct val="90000"/>
              </a:lnSpc>
              <a:spcBef>
                <a:spcPts val="1000"/>
              </a:spcBef>
              <a:spcAft>
                <a:spcPts val="0"/>
              </a:spcAft>
              <a:buClr>
                <a:schemeClr val="dk1"/>
              </a:buClr>
              <a:buSzPts val="1050"/>
              <a:buNone/>
            </a:pPr>
            <a:r>
              <a:rPr lang="ja-JP" sz="1050"/>
              <a:t>・チームへの連絡は，キャプテンおよびチーム責任者を通して電子メールによる連絡を行います．電子メールアドレスを正確にご記入ください．</a:t>
            </a:r>
            <a:endParaRPr/>
          </a:p>
          <a:p>
            <a:pPr indent="0" lvl="0" marL="0" rtl="0" algn="l">
              <a:lnSpc>
                <a:spcPct val="90000"/>
              </a:lnSpc>
              <a:spcBef>
                <a:spcPts val="1000"/>
              </a:spcBef>
              <a:spcAft>
                <a:spcPts val="0"/>
              </a:spcAft>
              <a:buClr>
                <a:schemeClr val="dk1"/>
              </a:buClr>
              <a:buSzPts val="1050"/>
              <a:buNone/>
            </a:pPr>
            <a:r>
              <a:rPr lang="ja-JP" sz="1050"/>
              <a:t>・採択された場合，連絡先に選択されたキャプテンおよびチーム責任者の電子メールアドレスがチーム連絡用のメーリングリストに登録されます．</a:t>
            </a:r>
            <a:endParaRPr/>
          </a:p>
          <a:p>
            <a:pPr indent="0" lvl="0" marL="0" rtl="0" algn="l">
              <a:lnSpc>
                <a:spcPct val="90000"/>
              </a:lnSpc>
              <a:spcBef>
                <a:spcPts val="1000"/>
              </a:spcBef>
              <a:spcAft>
                <a:spcPts val="0"/>
              </a:spcAft>
              <a:buClr>
                <a:schemeClr val="dk1"/>
              </a:buClr>
              <a:buSzPts val="1050"/>
              <a:buNone/>
            </a:pPr>
            <a:r>
              <a:rPr lang="ja-JP" sz="1050"/>
              <a:t>・チームから実行委員会へ電子メールで連絡する場合は，参加申込書に記載されたキャプテンまたはチーム責任者の電子メールアドレスから連絡するようにしてください． </a:t>
            </a:r>
            <a:endParaRPr sz="1050"/>
          </a:p>
          <a:p>
            <a:pPr indent="0" lvl="0" marL="0" rtl="0" algn="l">
              <a:lnSpc>
                <a:spcPct val="90000"/>
              </a:lnSpc>
              <a:spcBef>
                <a:spcPts val="1000"/>
              </a:spcBef>
              <a:spcAft>
                <a:spcPts val="0"/>
              </a:spcAft>
              <a:buClr>
                <a:schemeClr val="dk1"/>
              </a:buClr>
              <a:buSzPts val="1050"/>
              <a:buNone/>
            </a:pPr>
            <a:r>
              <a:rPr lang="ja-JP" sz="1050"/>
              <a:t>・電話連絡は基本的に平日の昼間（９時～１７時まで）に行いますので，キャプテンまたはチーム責任者の電話番号は，その時間帯に連絡できる番号をご記入ください．</a:t>
            </a:r>
            <a:endParaRPr sz="1050"/>
          </a:p>
          <a:p>
            <a:pPr indent="0" lvl="0" marL="0" rtl="0" algn="l">
              <a:lnSpc>
                <a:spcPct val="90000"/>
              </a:lnSpc>
              <a:spcBef>
                <a:spcPts val="1000"/>
              </a:spcBef>
              <a:spcAft>
                <a:spcPts val="0"/>
              </a:spcAft>
              <a:buClr>
                <a:schemeClr val="dk1"/>
              </a:buClr>
              <a:buSzPts val="1050"/>
              <a:buNone/>
            </a:pPr>
            <a:r>
              <a:rPr lang="ja-JP" sz="1050"/>
              <a:t>・応募時に記入した住所，メールアドレス等に変更が発生した場合は早急に実行委員会までご連絡ください．</a:t>
            </a:r>
            <a:endParaRPr/>
          </a:p>
        </p:txBody>
      </p:sp>
      <p:sp>
        <p:nvSpPr>
          <p:cNvPr id="118" name="Google Shape;118;p5"/>
          <p:cNvSpPr txBox="1"/>
          <p:nvPr/>
        </p:nvSpPr>
        <p:spPr>
          <a:xfrm>
            <a:off x="258212" y="6426000"/>
            <a:ext cx="8639999" cy="253916"/>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50"/>
              <a:buFont typeface="Arial"/>
              <a:buNone/>
            </a:pPr>
            <a:r>
              <a:rPr b="0" i="0" lang="ja-JP" sz="1050" u="none" cap="none" strike="noStrike">
                <a:solidFill>
                  <a:schemeClr val="dk1"/>
                </a:solidFill>
                <a:latin typeface="Calibri"/>
                <a:ea typeface="Calibri"/>
                <a:cs typeface="Calibri"/>
                <a:sym typeface="Calibri"/>
              </a:rPr>
              <a:t>参加申込書記入に関する留意事項　　　　　　　　　　　　レスキューロボットコンテスト　２０２６　　　　　　　　　　　　　　　　　　　　　ページ　２／５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6"/>
          <p:cNvSpPr txBox="1"/>
          <p:nvPr>
            <p:ph idx="1" type="body"/>
          </p:nvPr>
        </p:nvSpPr>
        <p:spPr>
          <a:xfrm>
            <a:off x="252000" y="756000"/>
            <a:ext cx="8640000" cy="5670000"/>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050"/>
              <a:buNone/>
            </a:pPr>
            <a:r>
              <a:t/>
            </a:r>
            <a:endParaRPr sz="1050"/>
          </a:p>
          <a:p>
            <a:pPr indent="0" lvl="0" marL="0" rtl="0" algn="l">
              <a:lnSpc>
                <a:spcPct val="90000"/>
              </a:lnSpc>
              <a:spcBef>
                <a:spcPts val="1000"/>
              </a:spcBef>
              <a:spcAft>
                <a:spcPts val="0"/>
              </a:spcAft>
              <a:buClr>
                <a:schemeClr val="dk1"/>
              </a:buClr>
              <a:buSzPts val="1050"/>
              <a:buNone/>
            </a:pPr>
            <a:r>
              <a:rPr lang="ja-JP" sz="1050"/>
              <a:t> </a:t>
            </a:r>
            <a:r>
              <a:rPr b="1" lang="ja-JP" sz="1050"/>
              <a:t>○チーム紹介用紙（この用紙:moushikomi2026th-honbun.pptx 1ページ目）</a:t>
            </a:r>
            <a:endParaRPr sz="1050"/>
          </a:p>
          <a:p>
            <a:pPr indent="0" lvl="0" marL="0" rtl="0" algn="l">
              <a:lnSpc>
                <a:spcPct val="90000"/>
              </a:lnSpc>
              <a:spcBef>
                <a:spcPts val="1000"/>
              </a:spcBef>
              <a:spcAft>
                <a:spcPts val="0"/>
              </a:spcAft>
              <a:buClr>
                <a:schemeClr val="dk1"/>
              </a:buClr>
              <a:buSzPts val="1050"/>
              <a:buNone/>
            </a:pPr>
            <a:r>
              <a:rPr lang="ja-JP" sz="1050"/>
              <a:t>・チーム紹介用紙には，チーム名の由来，チームの紹介，チームのアピールポイントを１ページ以内で書いてください．</a:t>
            </a:r>
            <a:r>
              <a:rPr b="1" lang="ja-JP" sz="1050" u="sng"/>
              <a:t>１ページを超える内容やURL等で指定された内容は審査の対象外となります．</a:t>
            </a:r>
            <a:endParaRPr sz="1050"/>
          </a:p>
          <a:p>
            <a:pPr indent="0" lvl="0" marL="0" rtl="0" algn="l">
              <a:lnSpc>
                <a:spcPct val="90000"/>
              </a:lnSpc>
              <a:spcBef>
                <a:spcPts val="1000"/>
              </a:spcBef>
              <a:spcAft>
                <a:spcPts val="0"/>
              </a:spcAft>
              <a:buClr>
                <a:schemeClr val="dk1"/>
              </a:buClr>
              <a:buSzPts val="1050"/>
              <a:buNone/>
            </a:pPr>
            <a:r>
              <a:rPr lang="ja-JP" sz="1050"/>
              <a:t>・チーム名，団体名欄にはチーム情報用紙に記入のものと同一の名称を記入してください．</a:t>
            </a:r>
            <a:endParaRPr/>
          </a:p>
          <a:p>
            <a:pPr indent="0" lvl="0" marL="0" rtl="0" algn="l">
              <a:lnSpc>
                <a:spcPct val="90000"/>
              </a:lnSpc>
              <a:spcBef>
                <a:spcPts val="1000"/>
              </a:spcBef>
              <a:spcAft>
                <a:spcPts val="0"/>
              </a:spcAft>
              <a:buClr>
                <a:schemeClr val="dk1"/>
              </a:buClr>
              <a:buSzPts val="1050"/>
              <a:buNone/>
            </a:pPr>
            <a:r>
              <a:rPr lang="ja-JP" sz="1050"/>
              <a:t> </a:t>
            </a:r>
            <a:endParaRPr sz="1050"/>
          </a:p>
          <a:p>
            <a:pPr indent="0" lvl="0" marL="0" rtl="0" algn="l">
              <a:lnSpc>
                <a:spcPct val="90000"/>
              </a:lnSpc>
              <a:spcBef>
                <a:spcPts val="1000"/>
              </a:spcBef>
              <a:spcAft>
                <a:spcPts val="0"/>
              </a:spcAft>
              <a:buClr>
                <a:schemeClr val="dk1"/>
              </a:buClr>
              <a:buSzPts val="1050"/>
              <a:buNone/>
            </a:pPr>
            <a:r>
              <a:rPr b="1" lang="ja-JP" sz="1050"/>
              <a:t>○レスキュー紹介用紙（この用紙: moushikomi2026th-honbun.pptx 2ページ目）</a:t>
            </a:r>
            <a:endParaRPr sz="1050"/>
          </a:p>
          <a:p>
            <a:pPr indent="0" lvl="0" marL="0" rtl="0" algn="l">
              <a:lnSpc>
                <a:spcPct val="90000"/>
              </a:lnSpc>
              <a:spcBef>
                <a:spcPts val="1000"/>
              </a:spcBef>
              <a:spcAft>
                <a:spcPts val="0"/>
              </a:spcAft>
              <a:buClr>
                <a:schemeClr val="dk1"/>
              </a:buClr>
              <a:buSzPts val="1050"/>
              <a:buNone/>
            </a:pPr>
            <a:r>
              <a:rPr lang="ja-JP" sz="1050"/>
              <a:t>・レスキュー紹介用紙には，チームのレスキュー戦略，複数のロボットの連携方法，ロボット以外に使用する装置といったレスキュー活動上の特徴を１ページ以内で書いてください．</a:t>
            </a:r>
            <a:r>
              <a:rPr b="1" lang="ja-JP" sz="1050" u="sng"/>
              <a:t>１ページを超える内容やURL等で指定された内容は審査の対象外となります．</a:t>
            </a:r>
            <a:r>
              <a:rPr lang="ja-JP" sz="1050"/>
              <a:t>実現の見込みのないアイデアを書かないでください．</a:t>
            </a:r>
            <a:endParaRPr/>
          </a:p>
          <a:p>
            <a:pPr indent="0" lvl="0" marL="0" rtl="0" algn="l">
              <a:lnSpc>
                <a:spcPct val="90000"/>
              </a:lnSpc>
              <a:spcBef>
                <a:spcPts val="1000"/>
              </a:spcBef>
              <a:spcAft>
                <a:spcPts val="0"/>
              </a:spcAft>
              <a:buClr>
                <a:schemeClr val="dk1"/>
              </a:buClr>
              <a:buSzPts val="1050"/>
              <a:buNone/>
            </a:pPr>
            <a:r>
              <a:rPr lang="ja-JP" sz="1050"/>
              <a:t>・チーム名，団体名欄にはチーム情報用紙に記入のものと同一の名称を記入してください．</a:t>
            </a:r>
            <a:endParaRPr/>
          </a:p>
          <a:p>
            <a:pPr indent="0" lvl="0" marL="0" rtl="0" algn="l">
              <a:lnSpc>
                <a:spcPct val="90000"/>
              </a:lnSpc>
              <a:spcBef>
                <a:spcPts val="1000"/>
              </a:spcBef>
              <a:spcAft>
                <a:spcPts val="0"/>
              </a:spcAft>
              <a:buClr>
                <a:schemeClr val="dk1"/>
              </a:buClr>
              <a:buSzPts val="1050"/>
              <a:buNone/>
            </a:pPr>
            <a:r>
              <a:rPr lang="ja-JP" sz="1050"/>
              <a:t> </a:t>
            </a:r>
            <a:endParaRPr sz="1050"/>
          </a:p>
          <a:p>
            <a:pPr indent="0" lvl="0" marL="0" rtl="0" algn="l">
              <a:lnSpc>
                <a:spcPct val="90000"/>
              </a:lnSpc>
              <a:spcBef>
                <a:spcPts val="1000"/>
              </a:spcBef>
              <a:spcAft>
                <a:spcPts val="0"/>
              </a:spcAft>
              <a:buClr>
                <a:schemeClr val="dk1"/>
              </a:buClr>
              <a:buSzPts val="1050"/>
              <a:buNone/>
            </a:pPr>
            <a:r>
              <a:rPr b="1" lang="ja-JP" sz="1050"/>
              <a:t>○ロボットアイデア用紙（この用紙: moushikomi2026th-honbun.pptx 3ページ目以降）</a:t>
            </a:r>
            <a:endParaRPr sz="1050"/>
          </a:p>
          <a:p>
            <a:pPr indent="0" lvl="0" marL="0" rtl="0" algn="l">
              <a:lnSpc>
                <a:spcPct val="90000"/>
              </a:lnSpc>
              <a:spcBef>
                <a:spcPts val="1000"/>
              </a:spcBef>
              <a:spcAft>
                <a:spcPts val="0"/>
              </a:spcAft>
              <a:buClr>
                <a:schemeClr val="dk1"/>
              </a:buClr>
              <a:buSzPts val="1050"/>
              <a:buNone/>
            </a:pPr>
            <a:r>
              <a:rPr lang="ja-JP" sz="1050"/>
              <a:t>・ロボットアイデア用紙には，製作・出場する移動ロボットとオブジェクトについて記入し，移動ロボットの機数分（同一機種の場合も１機１ページ）を提出してください．種類は，移動ロボットについては通信が無線か有線か切替，オブジェクトは緊急停止スイッチあり，なしに丸をつけてください．オブジェクトが複数種類ある場合は，該当するすべてに丸をつけてください．※切替は無線と有線を同一ロボットで切り替えて利用する場合に選択ください．</a:t>
            </a:r>
            <a:endParaRPr sz="1050"/>
          </a:p>
          <a:p>
            <a:pPr indent="0" lvl="0" marL="0" rtl="0" algn="l">
              <a:lnSpc>
                <a:spcPct val="90000"/>
              </a:lnSpc>
              <a:spcBef>
                <a:spcPts val="1000"/>
              </a:spcBef>
              <a:spcAft>
                <a:spcPts val="0"/>
              </a:spcAft>
              <a:buClr>
                <a:schemeClr val="dk1"/>
              </a:buClr>
              <a:buSzPts val="1050"/>
              <a:buNone/>
            </a:pPr>
            <a:r>
              <a:rPr lang="ja-JP" sz="1050"/>
              <a:t>・</a:t>
            </a:r>
            <a:r>
              <a:rPr b="1" lang="ja-JP" sz="1050" u="sng"/>
              <a:t>出場できる移動ロボットの機数は最大8台です.</a:t>
            </a:r>
            <a:endParaRPr b="1" sz="1050" u="sng"/>
          </a:p>
          <a:p>
            <a:pPr indent="0" lvl="0" marL="0" rtl="0" algn="l">
              <a:lnSpc>
                <a:spcPct val="90000"/>
              </a:lnSpc>
              <a:spcBef>
                <a:spcPts val="1000"/>
              </a:spcBef>
              <a:spcAft>
                <a:spcPts val="0"/>
              </a:spcAft>
              <a:buClr>
                <a:schemeClr val="dk1"/>
              </a:buClr>
              <a:buSzPts val="1050"/>
              <a:buNone/>
            </a:pPr>
            <a:r>
              <a:rPr lang="ja-JP" sz="1050"/>
              <a:t>・オブジェクトは主に搭載される移動ロボットのアイディア用紙に記載し，複数種類のオブジェクトを搭載する場合は，それぞれの役割，性能などを記載してください．</a:t>
            </a:r>
            <a:endParaRPr sz="1050"/>
          </a:p>
          <a:p>
            <a:pPr indent="0" lvl="0" marL="0" rtl="0" algn="l">
              <a:lnSpc>
                <a:spcPct val="90000"/>
              </a:lnSpc>
              <a:spcBef>
                <a:spcPts val="1000"/>
              </a:spcBef>
              <a:spcAft>
                <a:spcPts val="0"/>
              </a:spcAft>
              <a:buClr>
                <a:schemeClr val="dk1"/>
              </a:buClr>
              <a:buSzPts val="1050"/>
              <a:buNone/>
            </a:pPr>
            <a:r>
              <a:rPr lang="ja-JP" sz="1050"/>
              <a:t>・チーム名，団体名欄にはチーム情報用紙に記入のものと同一の名称を記入してください．</a:t>
            </a:r>
            <a:endParaRPr/>
          </a:p>
          <a:p>
            <a:pPr indent="0" lvl="0" marL="0" rtl="0" algn="l">
              <a:lnSpc>
                <a:spcPct val="90000"/>
              </a:lnSpc>
              <a:spcBef>
                <a:spcPts val="1000"/>
              </a:spcBef>
              <a:spcAft>
                <a:spcPts val="0"/>
              </a:spcAft>
              <a:buClr>
                <a:schemeClr val="dk1"/>
              </a:buClr>
              <a:buSzPts val="1050"/>
              <a:buNone/>
            </a:pPr>
            <a:r>
              <a:rPr lang="ja-JP" sz="1050"/>
              <a:t>・用紙が不足する場合は，該当ページをコピーして使用してください．</a:t>
            </a:r>
            <a:endParaRPr/>
          </a:p>
        </p:txBody>
      </p:sp>
      <p:sp>
        <p:nvSpPr>
          <p:cNvPr id="124" name="Google Shape;124;p6"/>
          <p:cNvSpPr txBox="1"/>
          <p:nvPr/>
        </p:nvSpPr>
        <p:spPr>
          <a:xfrm>
            <a:off x="258212" y="6426000"/>
            <a:ext cx="8639999" cy="253916"/>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50"/>
              <a:buFont typeface="Arial"/>
              <a:buNone/>
            </a:pPr>
            <a:r>
              <a:rPr b="0" i="0" lang="ja-JP" sz="1050" u="none" cap="none" strike="noStrike">
                <a:solidFill>
                  <a:schemeClr val="dk1"/>
                </a:solidFill>
                <a:latin typeface="Calibri"/>
                <a:ea typeface="Calibri"/>
                <a:cs typeface="Calibri"/>
                <a:sym typeface="Calibri"/>
              </a:rPr>
              <a:t>参加申込書記入に関する留意事項　　　　　　　　　　　　レスキューロボットコンテスト　２０２６ 　　　　　　　　　　　　　　　　　　　　　ページ　３／５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7"/>
          <p:cNvSpPr txBox="1"/>
          <p:nvPr>
            <p:ph idx="1" type="body"/>
          </p:nvPr>
        </p:nvSpPr>
        <p:spPr>
          <a:xfrm>
            <a:off x="252000" y="756000"/>
            <a:ext cx="8640000" cy="5670000"/>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chemeClr val="dk1"/>
              </a:buClr>
              <a:buSzPts val="1050"/>
              <a:buNone/>
            </a:pPr>
            <a:r>
              <a:rPr lang="ja-JP" sz="1050"/>
              <a:t>・</a:t>
            </a:r>
            <a:r>
              <a:rPr b="1" lang="ja-JP" sz="1050" u="sng"/>
              <a:t>１機あたり１ページを超える内容やURL等で指定された内容は審査の対象外となります．</a:t>
            </a:r>
            <a:r>
              <a:rPr lang="ja-JP" sz="1050"/>
              <a:t> </a:t>
            </a:r>
            <a:endParaRPr/>
          </a:p>
          <a:p>
            <a:pPr indent="0" lvl="0" marL="0" rtl="0" algn="l">
              <a:lnSpc>
                <a:spcPct val="90000"/>
              </a:lnSpc>
              <a:spcBef>
                <a:spcPts val="1000"/>
              </a:spcBef>
              <a:spcAft>
                <a:spcPts val="0"/>
              </a:spcAft>
              <a:buClr>
                <a:schemeClr val="dk1"/>
              </a:buClr>
              <a:buSzPts val="1050"/>
              <a:buNone/>
            </a:pPr>
            <a:r>
              <a:rPr lang="ja-JP" sz="1050"/>
              <a:t>・ロボット名は，１機ごとに異なる名前を付けてください．</a:t>
            </a:r>
            <a:endParaRPr/>
          </a:p>
          <a:p>
            <a:pPr indent="0" lvl="0" marL="0" rtl="0" algn="l">
              <a:lnSpc>
                <a:spcPct val="90000"/>
              </a:lnSpc>
              <a:spcBef>
                <a:spcPts val="1000"/>
              </a:spcBef>
              <a:spcAft>
                <a:spcPts val="0"/>
              </a:spcAft>
              <a:buClr>
                <a:schemeClr val="dk1"/>
              </a:buClr>
              <a:buSzPts val="1050"/>
              <a:buNone/>
            </a:pPr>
            <a:r>
              <a:rPr lang="ja-JP" sz="1050"/>
              <a:t>・「ロボットの構成」欄には，ロボット１機を構成するロボットの台数を記入してください．ロボットが分離しない（１機＝１台）場合は，該当するロボットの分類の欄に「１台」とご記入ください． </a:t>
            </a:r>
            <a:endParaRPr/>
          </a:p>
          <a:p>
            <a:pPr indent="0" lvl="0" marL="0" rtl="0" algn="l">
              <a:lnSpc>
                <a:spcPct val="90000"/>
              </a:lnSpc>
              <a:spcBef>
                <a:spcPts val="1000"/>
              </a:spcBef>
              <a:spcAft>
                <a:spcPts val="0"/>
              </a:spcAft>
              <a:buClr>
                <a:schemeClr val="dk1"/>
              </a:buClr>
              <a:buSzPts val="1050"/>
              <a:buNone/>
            </a:pPr>
            <a:r>
              <a:rPr lang="ja-JP" sz="1050"/>
              <a:t>・同一形式のロボットを２機以上出すときは，１機分（X号機とする）のみ１ページのロボットアイデア用紙にアイデアを書き，そのほかの号機のロボットアイデア用紙には『X号機と同じ』とだけ書いてください．</a:t>
            </a:r>
            <a:endParaRPr/>
          </a:p>
          <a:p>
            <a:pPr indent="0" lvl="0" marL="0" rtl="0" algn="l">
              <a:lnSpc>
                <a:spcPct val="90000"/>
              </a:lnSpc>
              <a:spcBef>
                <a:spcPts val="1000"/>
              </a:spcBef>
              <a:spcAft>
                <a:spcPts val="0"/>
              </a:spcAft>
              <a:buClr>
                <a:schemeClr val="dk1"/>
              </a:buClr>
              <a:buSzPts val="1050"/>
              <a:buNone/>
            </a:pPr>
            <a:r>
              <a:rPr lang="ja-JP" sz="1050"/>
              <a:t>・「ロボットの重要な機能」欄には，各ロボットのアイデアにかかわる重要な機能を箇条書きで</a:t>
            </a:r>
            <a:r>
              <a:rPr b="1" lang="ja-JP" sz="1050" u="sng"/>
              <a:t>２つ</a:t>
            </a:r>
            <a:r>
              <a:rPr lang="ja-JP" sz="1050"/>
              <a:t>書いてください．</a:t>
            </a:r>
            <a:r>
              <a:rPr lang="ja-JP" sz="1050" u="sng"/>
              <a:t>競技会で実現されていない場合はロボット検査で不合格となり，出場が認められません．</a:t>
            </a:r>
            <a:r>
              <a:rPr lang="ja-JP" sz="1050"/>
              <a:t>図やイラストを併用してもかまいませんが，その場合，図やイラストのどの部分が重要な機能に該当するのか，わかりやすく記述してください．</a:t>
            </a:r>
            <a:endParaRPr sz="1050" strike="sngStrike">
              <a:solidFill>
                <a:srgbClr val="FF0000"/>
              </a:solidFill>
            </a:endParaRPr>
          </a:p>
          <a:p>
            <a:pPr indent="0" lvl="0" marL="0" rtl="0" algn="l">
              <a:lnSpc>
                <a:spcPct val="90000"/>
              </a:lnSpc>
              <a:spcBef>
                <a:spcPts val="1000"/>
              </a:spcBef>
              <a:spcAft>
                <a:spcPts val="0"/>
              </a:spcAft>
              <a:buClr>
                <a:schemeClr val="dk1"/>
              </a:buClr>
              <a:buSzPts val="1050"/>
              <a:buNone/>
            </a:pPr>
            <a:r>
              <a:rPr b="1" lang="ja-JP" sz="1050"/>
              <a:t>わかりやすい記載例（機能が具体的に示されている）</a:t>
            </a:r>
            <a:endParaRPr b="1" sz="1050"/>
          </a:p>
          <a:p>
            <a:pPr indent="0" lvl="0" marL="0" rtl="0" algn="l">
              <a:lnSpc>
                <a:spcPct val="90000"/>
              </a:lnSpc>
              <a:spcBef>
                <a:spcPts val="1000"/>
              </a:spcBef>
              <a:spcAft>
                <a:spcPts val="0"/>
              </a:spcAft>
              <a:buClr>
                <a:schemeClr val="dk1"/>
              </a:buClr>
              <a:buSzPts val="1050"/>
              <a:buNone/>
            </a:pPr>
            <a:r>
              <a:rPr lang="ja-JP" sz="1050"/>
              <a:t>　・ダミヤンが触れる部分にゴムを巻きつけたアーム　・5自由度のカメラ</a:t>
            </a:r>
            <a:endParaRPr/>
          </a:p>
          <a:p>
            <a:pPr indent="0" lvl="0" marL="0" rtl="0" algn="l">
              <a:lnSpc>
                <a:spcPct val="90000"/>
              </a:lnSpc>
              <a:spcBef>
                <a:spcPts val="1000"/>
              </a:spcBef>
              <a:spcAft>
                <a:spcPts val="0"/>
              </a:spcAft>
              <a:buClr>
                <a:schemeClr val="dk1"/>
              </a:buClr>
              <a:buSzPts val="1050"/>
              <a:buNone/>
            </a:pPr>
            <a:r>
              <a:rPr lang="ja-JP" sz="1050"/>
              <a:t>　・電磁石を使用した２号機との合体機構　・ばねを用いたガレキ除去機構</a:t>
            </a:r>
            <a:endParaRPr/>
          </a:p>
          <a:p>
            <a:pPr indent="0" lvl="0" marL="0" rtl="0" algn="l">
              <a:lnSpc>
                <a:spcPct val="90000"/>
              </a:lnSpc>
              <a:spcBef>
                <a:spcPts val="1000"/>
              </a:spcBef>
              <a:spcAft>
                <a:spcPts val="0"/>
              </a:spcAft>
              <a:buClr>
                <a:schemeClr val="dk1"/>
              </a:buClr>
              <a:buSzPts val="1050"/>
              <a:buNone/>
            </a:pPr>
            <a:r>
              <a:rPr lang="ja-JP" sz="1050"/>
              <a:t>　・リーダ・フォロワーシステムでの操縦　・ダミヤンを自動的に認識し画面上に表示</a:t>
            </a:r>
            <a:endParaRPr/>
          </a:p>
          <a:p>
            <a:pPr indent="0" lvl="0" marL="0" rtl="0" algn="l">
              <a:lnSpc>
                <a:spcPct val="90000"/>
              </a:lnSpc>
              <a:spcBef>
                <a:spcPts val="1000"/>
              </a:spcBef>
              <a:spcAft>
                <a:spcPts val="0"/>
              </a:spcAft>
              <a:buClr>
                <a:schemeClr val="dk1"/>
              </a:buClr>
              <a:buSzPts val="1050"/>
              <a:buNone/>
            </a:pPr>
            <a:r>
              <a:rPr b="1" lang="ja-JP" sz="1050"/>
              <a:t>わかりにくい記載例（機能が抽象的に表現されている）</a:t>
            </a:r>
            <a:endParaRPr sz="1050"/>
          </a:p>
          <a:p>
            <a:pPr indent="0" lvl="0" marL="0" rtl="0" algn="l">
              <a:lnSpc>
                <a:spcPct val="90000"/>
              </a:lnSpc>
              <a:spcBef>
                <a:spcPts val="1000"/>
              </a:spcBef>
              <a:spcAft>
                <a:spcPts val="0"/>
              </a:spcAft>
              <a:buClr>
                <a:schemeClr val="dk1"/>
              </a:buClr>
              <a:buSzPts val="1050"/>
              <a:buNone/>
            </a:pPr>
            <a:r>
              <a:rPr lang="ja-JP" sz="1050"/>
              <a:t>　・やさしく救出するアーム（どういう機構・方法だから優しいと言えるのか？）　</a:t>
            </a:r>
            <a:endParaRPr sz="1050"/>
          </a:p>
          <a:p>
            <a:pPr indent="0" lvl="0" marL="0" rtl="0" algn="l">
              <a:lnSpc>
                <a:spcPct val="90000"/>
              </a:lnSpc>
              <a:spcBef>
                <a:spcPts val="1000"/>
              </a:spcBef>
              <a:spcAft>
                <a:spcPts val="0"/>
              </a:spcAft>
              <a:buClr>
                <a:schemeClr val="dk1"/>
              </a:buClr>
              <a:buSzPts val="1050"/>
              <a:buNone/>
            </a:pPr>
            <a:r>
              <a:rPr lang="ja-JP" sz="1050"/>
              <a:t>　・広く見渡せるカメラ（どういう機構・方法で実現するのか？） </a:t>
            </a:r>
            <a:endParaRPr sz="1050"/>
          </a:p>
          <a:p>
            <a:pPr indent="0" lvl="0" marL="0" rtl="0" algn="l">
              <a:lnSpc>
                <a:spcPct val="90000"/>
              </a:lnSpc>
              <a:spcBef>
                <a:spcPts val="1000"/>
              </a:spcBef>
              <a:spcAft>
                <a:spcPts val="0"/>
              </a:spcAft>
              <a:buClr>
                <a:schemeClr val="dk1"/>
              </a:buClr>
              <a:buSzPts val="1050"/>
              <a:buNone/>
            </a:pPr>
            <a:r>
              <a:rPr lang="ja-JP" sz="1050"/>
              <a:t>　・他ロボットと合体したレスキュー活動（どういう機構・方法を使い，どのマシン同士が合体するのか？） </a:t>
            </a:r>
            <a:endParaRPr sz="1050"/>
          </a:p>
          <a:p>
            <a:pPr indent="0" lvl="0" marL="0" rtl="0" algn="l">
              <a:lnSpc>
                <a:spcPct val="90000"/>
              </a:lnSpc>
              <a:spcBef>
                <a:spcPts val="1000"/>
              </a:spcBef>
              <a:spcAft>
                <a:spcPts val="0"/>
              </a:spcAft>
              <a:buClr>
                <a:schemeClr val="dk1"/>
              </a:buClr>
              <a:buSzPts val="1050"/>
              <a:buNone/>
            </a:pPr>
            <a:r>
              <a:rPr lang="ja-JP" sz="1050"/>
              <a:t>　・スピード感あるガレキ除去　・迅速な救助を行う（何を持って速いというのか，どういう機構・方法で実現するのか？） </a:t>
            </a:r>
            <a:endParaRPr sz="1050"/>
          </a:p>
          <a:p>
            <a:pPr indent="0" lvl="0" marL="0" rtl="0" algn="l">
              <a:lnSpc>
                <a:spcPct val="90000"/>
              </a:lnSpc>
              <a:spcBef>
                <a:spcPts val="1000"/>
              </a:spcBef>
              <a:spcAft>
                <a:spcPts val="0"/>
              </a:spcAft>
              <a:buClr>
                <a:schemeClr val="dk1"/>
              </a:buClr>
              <a:buSzPts val="1050"/>
              <a:buNone/>
            </a:pPr>
            <a:r>
              <a:rPr lang="ja-JP" sz="1050"/>
              <a:t>　・丁寧な操作ができる操縦桿（丁寧とは具体的にどんな行動か？どういう機構・方法で実現するのか？） </a:t>
            </a:r>
            <a:endParaRPr sz="1050"/>
          </a:p>
          <a:p>
            <a:pPr indent="0" lvl="0" marL="0" rtl="0" algn="l">
              <a:lnSpc>
                <a:spcPct val="90000"/>
              </a:lnSpc>
              <a:spcBef>
                <a:spcPts val="1000"/>
              </a:spcBef>
              <a:spcAft>
                <a:spcPts val="0"/>
              </a:spcAft>
              <a:buClr>
                <a:schemeClr val="dk1"/>
              </a:buClr>
              <a:buSzPts val="1050"/>
              <a:buNone/>
            </a:pPr>
            <a:r>
              <a:rPr lang="ja-JP" sz="1050"/>
              <a:t>　・「ロボットの概要」欄には，ロボットの形状や救出方法など，ロボットの全体像を書いてください．この欄に書かれた内容は，そのコンセプトが大幅に変わらない範囲内で変更が許容されます．ただし，実現の見込みのないアイデアを書かないでください．</a:t>
            </a:r>
            <a:endParaRPr/>
          </a:p>
          <a:p>
            <a:pPr indent="0" lvl="0" marL="0" rtl="0" algn="l">
              <a:lnSpc>
                <a:spcPct val="90000"/>
              </a:lnSpc>
              <a:spcBef>
                <a:spcPts val="1000"/>
              </a:spcBef>
              <a:spcAft>
                <a:spcPts val="0"/>
              </a:spcAft>
              <a:buClr>
                <a:schemeClr val="dk1"/>
              </a:buClr>
              <a:buSzPts val="1050"/>
              <a:buNone/>
            </a:pPr>
            <a:r>
              <a:rPr lang="ja-JP" sz="1050"/>
              <a:t>　・「ロボットの重要な機構」欄と「ロボットの概要」欄の間に引いてある横線の位置は上下へ変更してもかまいませんが，欄の順序を変えてはいけません． </a:t>
            </a:r>
            <a:endParaRPr/>
          </a:p>
          <a:p>
            <a:pPr indent="0" lvl="0" marL="0" rtl="0" algn="l">
              <a:lnSpc>
                <a:spcPct val="90000"/>
              </a:lnSpc>
              <a:spcBef>
                <a:spcPts val="1000"/>
              </a:spcBef>
              <a:spcAft>
                <a:spcPts val="0"/>
              </a:spcAft>
              <a:buClr>
                <a:schemeClr val="dk1"/>
              </a:buClr>
              <a:buSzPts val="1050"/>
              <a:buNone/>
            </a:pPr>
            <a:r>
              <a:t/>
            </a:r>
            <a:endParaRPr sz="1050"/>
          </a:p>
        </p:txBody>
      </p:sp>
      <p:sp>
        <p:nvSpPr>
          <p:cNvPr id="130" name="Google Shape;130;p7"/>
          <p:cNvSpPr txBox="1"/>
          <p:nvPr/>
        </p:nvSpPr>
        <p:spPr>
          <a:xfrm>
            <a:off x="258212" y="6426000"/>
            <a:ext cx="8639999" cy="253916"/>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50"/>
              <a:buFont typeface="Arial"/>
              <a:buNone/>
            </a:pPr>
            <a:r>
              <a:rPr b="0" i="0" lang="ja-JP" sz="1050" u="none" cap="none" strike="noStrike">
                <a:solidFill>
                  <a:schemeClr val="dk1"/>
                </a:solidFill>
                <a:latin typeface="Calibri"/>
                <a:ea typeface="Calibri"/>
                <a:cs typeface="Calibri"/>
                <a:sym typeface="Calibri"/>
              </a:rPr>
              <a:t>参加申込書記入に関する留意事項　　　　　　　　　　　　レスキューロボットコンテスト　２０２６ 　　　　　　　　　　　　　　　　　　　　　ページ　４／５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8"/>
          <p:cNvSpPr txBox="1"/>
          <p:nvPr>
            <p:ph idx="1" type="body"/>
          </p:nvPr>
        </p:nvSpPr>
        <p:spPr>
          <a:xfrm>
            <a:off x="252000" y="756000"/>
            <a:ext cx="8640000" cy="5670000"/>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050"/>
              <a:buNone/>
            </a:pPr>
            <a:r>
              <a:rPr b="1" lang="ja-JP" sz="1050"/>
              <a:t>○個人情報の取扱いについて</a:t>
            </a:r>
            <a:endParaRPr sz="1050"/>
          </a:p>
          <a:p>
            <a:pPr indent="0" lvl="0" marL="0" rtl="0" algn="l">
              <a:lnSpc>
                <a:spcPct val="90000"/>
              </a:lnSpc>
              <a:spcBef>
                <a:spcPts val="1000"/>
              </a:spcBef>
              <a:spcAft>
                <a:spcPts val="0"/>
              </a:spcAft>
              <a:buClr>
                <a:schemeClr val="dk1"/>
              </a:buClr>
              <a:buSzPts val="1050"/>
              <a:buNone/>
            </a:pPr>
            <a:r>
              <a:rPr lang="ja-JP" sz="1050"/>
              <a:t>レスキューロボットコンテスト実行委員会並びに一般社団法人レスキューロボットコンテスト（以下：当団体）は，個人情報の重要性を認識し，個人情報を保護することが社会的責務であると考え，個人情報に関する法令及び規程等を遵守し，当団体で取扱う個人情報の取得，利用，管理を適正に行います．</a:t>
            </a:r>
            <a:endParaRPr sz="1050"/>
          </a:p>
          <a:p>
            <a:pPr indent="0" lvl="0" marL="0" rtl="0" algn="l">
              <a:lnSpc>
                <a:spcPct val="90000"/>
              </a:lnSpc>
              <a:spcBef>
                <a:spcPts val="1000"/>
              </a:spcBef>
              <a:spcAft>
                <a:spcPts val="0"/>
              </a:spcAft>
              <a:buClr>
                <a:schemeClr val="dk1"/>
              </a:buClr>
              <a:buSzPts val="1050"/>
              <a:buNone/>
            </a:pPr>
            <a:r>
              <a:rPr lang="ja-JP" sz="1050"/>
              <a:t>当団体は皆さまから以下の情報をご提供いただいております．</a:t>
            </a:r>
            <a:endParaRPr sz="1050"/>
          </a:p>
          <a:p>
            <a:pPr indent="0" lvl="0" marL="0" rtl="0" algn="l">
              <a:lnSpc>
                <a:spcPct val="90000"/>
              </a:lnSpc>
              <a:spcBef>
                <a:spcPts val="1000"/>
              </a:spcBef>
              <a:spcAft>
                <a:spcPts val="0"/>
              </a:spcAft>
              <a:buClr>
                <a:schemeClr val="dk1"/>
              </a:buClr>
              <a:buSzPts val="1050"/>
              <a:buNone/>
            </a:pPr>
            <a:r>
              <a:rPr lang="ja-JP" sz="1050"/>
              <a:t>・イベント参加者，チーム，協賛団体，協力団体の名称，住所，連絡先</a:t>
            </a:r>
            <a:endParaRPr/>
          </a:p>
          <a:p>
            <a:pPr indent="0" lvl="0" marL="0" rtl="0" algn="l">
              <a:lnSpc>
                <a:spcPct val="90000"/>
              </a:lnSpc>
              <a:spcBef>
                <a:spcPts val="1000"/>
              </a:spcBef>
              <a:spcAft>
                <a:spcPts val="0"/>
              </a:spcAft>
              <a:buClr>
                <a:schemeClr val="dk1"/>
              </a:buClr>
              <a:buSzPts val="1050"/>
              <a:buNone/>
            </a:pPr>
            <a:r>
              <a:rPr lang="ja-JP" sz="1050"/>
              <a:t>・レスコン並びに関連行事へ参加・協力していただける個人・団体について書類や提出物を通じての収集いたします．</a:t>
            </a:r>
            <a:endParaRPr sz="1050"/>
          </a:p>
          <a:p>
            <a:pPr indent="0" lvl="0" marL="0" rtl="0" algn="l">
              <a:lnSpc>
                <a:spcPct val="90000"/>
              </a:lnSpc>
              <a:spcBef>
                <a:spcPts val="1000"/>
              </a:spcBef>
              <a:spcAft>
                <a:spcPts val="0"/>
              </a:spcAft>
              <a:buClr>
                <a:schemeClr val="dk1"/>
              </a:buClr>
              <a:buSzPts val="1050"/>
              <a:buNone/>
            </a:pPr>
            <a:r>
              <a:rPr lang="ja-JP" sz="1050"/>
              <a:t> </a:t>
            </a:r>
            <a:endParaRPr sz="1050"/>
          </a:p>
          <a:p>
            <a:pPr indent="0" lvl="0" marL="0" rtl="0" algn="l">
              <a:lnSpc>
                <a:spcPct val="90000"/>
              </a:lnSpc>
              <a:spcBef>
                <a:spcPts val="1000"/>
              </a:spcBef>
              <a:spcAft>
                <a:spcPts val="0"/>
              </a:spcAft>
              <a:buClr>
                <a:schemeClr val="dk1"/>
              </a:buClr>
              <a:buSzPts val="1050"/>
              <a:buNone/>
            </a:pPr>
            <a:r>
              <a:rPr lang="ja-JP" sz="1050"/>
              <a:t>また，当団体は，皆さまからご提供いただく情報を目的の範囲内において，当団体が実施するレスキューロボットコンテストの運営・開催に利用します．皆さまの同意なく，情報の収集，目的外の利用を行うことはありません．</a:t>
            </a:r>
            <a:endParaRPr sz="1050"/>
          </a:p>
          <a:p>
            <a:pPr indent="0" lvl="0" marL="0" rtl="0" algn="l">
              <a:lnSpc>
                <a:spcPct val="90000"/>
              </a:lnSpc>
              <a:spcBef>
                <a:spcPts val="1000"/>
              </a:spcBef>
              <a:spcAft>
                <a:spcPts val="0"/>
              </a:spcAft>
              <a:buClr>
                <a:schemeClr val="dk1"/>
              </a:buClr>
              <a:buSzPts val="1050"/>
              <a:buNone/>
            </a:pPr>
            <a:r>
              <a:rPr lang="ja-JP" sz="1050"/>
              <a:t>開示，訂正，利用停止等のお申し出があった場合には，当団体所定の方法に基づき対応致します．具体的な方法については，個別にご案内しますので，下記受付窓口までお問い合わせください．</a:t>
            </a:r>
            <a:endParaRPr sz="1050"/>
          </a:p>
          <a:p>
            <a:pPr indent="0" lvl="0" marL="0" rtl="0" algn="l">
              <a:lnSpc>
                <a:spcPct val="90000"/>
              </a:lnSpc>
              <a:spcBef>
                <a:spcPts val="1000"/>
              </a:spcBef>
              <a:spcAft>
                <a:spcPts val="0"/>
              </a:spcAft>
              <a:buClr>
                <a:schemeClr val="dk1"/>
              </a:buClr>
              <a:buSzPts val="1050"/>
              <a:buNone/>
            </a:pPr>
            <a:r>
              <a:rPr lang="ja-JP" sz="1050"/>
              <a:t> </a:t>
            </a:r>
            <a:endParaRPr sz="1050"/>
          </a:p>
          <a:p>
            <a:pPr indent="0" lvl="0" marL="0" rtl="0" algn="l">
              <a:lnSpc>
                <a:spcPct val="90000"/>
              </a:lnSpc>
              <a:spcBef>
                <a:spcPts val="1000"/>
              </a:spcBef>
              <a:spcAft>
                <a:spcPts val="0"/>
              </a:spcAft>
              <a:buClr>
                <a:schemeClr val="dk1"/>
              </a:buClr>
              <a:buSzPts val="1050"/>
              <a:buNone/>
            </a:pPr>
            <a:r>
              <a:rPr lang="ja-JP" sz="1050"/>
              <a:t>レスキューロボットコンテスト，又は個人情報の取扱いに関しては，下記の窓口までEメールにてお問い合わせください．</a:t>
            </a:r>
            <a:endParaRPr sz="1050"/>
          </a:p>
          <a:p>
            <a:pPr indent="0" lvl="0" marL="0" rtl="0" algn="l">
              <a:lnSpc>
                <a:spcPct val="90000"/>
              </a:lnSpc>
              <a:spcBef>
                <a:spcPts val="1000"/>
              </a:spcBef>
              <a:spcAft>
                <a:spcPts val="0"/>
              </a:spcAft>
              <a:buClr>
                <a:schemeClr val="dk1"/>
              </a:buClr>
              <a:buSzPts val="1050"/>
              <a:buNone/>
            </a:pPr>
            <a:r>
              <a:rPr lang="ja-JP" sz="1050"/>
              <a:t>レスキューロボットコンテスト実行委員会  総務・チーム対応グループ　個人情報保護担当</a:t>
            </a:r>
            <a:endParaRPr/>
          </a:p>
          <a:p>
            <a:pPr indent="0" lvl="0" marL="0" rtl="0" algn="l">
              <a:lnSpc>
                <a:spcPct val="90000"/>
              </a:lnSpc>
              <a:spcBef>
                <a:spcPts val="1000"/>
              </a:spcBef>
              <a:spcAft>
                <a:spcPts val="0"/>
              </a:spcAft>
              <a:buClr>
                <a:schemeClr val="dk1"/>
              </a:buClr>
              <a:buSzPts val="1050"/>
              <a:buNone/>
            </a:pPr>
            <a:r>
              <a:rPr lang="ja-JP" sz="1050"/>
              <a:t>E メールアドレス： office@rescue-robot-contest.org</a:t>
            </a:r>
            <a:endParaRPr sz="1050"/>
          </a:p>
          <a:p>
            <a:pPr indent="0" lvl="0" marL="0" rtl="0" algn="l">
              <a:lnSpc>
                <a:spcPct val="90000"/>
              </a:lnSpc>
              <a:spcBef>
                <a:spcPts val="1000"/>
              </a:spcBef>
              <a:spcAft>
                <a:spcPts val="0"/>
              </a:spcAft>
              <a:buClr>
                <a:schemeClr val="dk1"/>
              </a:buClr>
              <a:buSzPts val="1050"/>
              <a:buNone/>
            </a:pPr>
            <a:r>
              <a:rPr lang="ja-JP" sz="1050"/>
              <a:t> </a:t>
            </a:r>
            <a:endParaRPr sz="1050"/>
          </a:p>
          <a:p>
            <a:pPr indent="0" lvl="0" marL="0" rtl="0" algn="l">
              <a:lnSpc>
                <a:spcPct val="90000"/>
              </a:lnSpc>
              <a:spcBef>
                <a:spcPts val="1000"/>
              </a:spcBef>
              <a:spcAft>
                <a:spcPts val="0"/>
              </a:spcAft>
              <a:buClr>
                <a:schemeClr val="dk1"/>
              </a:buClr>
              <a:buSzPts val="1050"/>
              <a:buNone/>
            </a:pPr>
            <a:r>
              <a:rPr lang="ja-JP" sz="1050"/>
              <a:t>平成30年 11月25日 策定</a:t>
            </a:r>
            <a:endParaRPr sz="1050"/>
          </a:p>
          <a:p>
            <a:pPr indent="0" lvl="0" marL="0" rtl="0" algn="l">
              <a:lnSpc>
                <a:spcPct val="90000"/>
              </a:lnSpc>
              <a:spcBef>
                <a:spcPts val="1000"/>
              </a:spcBef>
              <a:spcAft>
                <a:spcPts val="0"/>
              </a:spcAft>
              <a:buClr>
                <a:schemeClr val="dk1"/>
              </a:buClr>
              <a:buSzPts val="1050"/>
              <a:buNone/>
            </a:pPr>
            <a:r>
              <a:rPr lang="ja-JP" sz="1050"/>
              <a:t>令和3年11月19日 改訂</a:t>
            </a:r>
            <a:endParaRPr sz="1050"/>
          </a:p>
          <a:p>
            <a:pPr indent="0" lvl="0" marL="0" rtl="0" algn="l">
              <a:lnSpc>
                <a:spcPct val="90000"/>
              </a:lnSpc>
              <a:spcBef>
                <a:spcPts val="1000"/>
              </a:spcBef>
              <a:spcAft>
                <a:spcPts val="0"/>
              </a:spcAft>
              <a:buClr>
                <a:schemeClr val="dk1"/>
              </a:buClr>
              <a:buSzPts val="1050"/>
              <a:buNone/>
            </a:pPr>
            <a:r>
              <a:rPr lang="ja-JP" sz="1050"/>
              <a:t>令和7年11月30日 改訂</a:t>
            </a:r>
            <a:endParaRPr sz="1050"/>
          </a:p>
          <a:p>
            <a:pPr indent="0" lvl="0" marL="0" rtl="0" algn="l">
              <a:lnSpc>
                <a:spcPct val="90000"/>
              </a:lnSpc>
              <a:spcBef>
                <a:spcPts val="1000"/>
              </a:spcBef>
              <a:spcAft>
                <a:spcPts val="0"/>
              </a:spcAft>
              <a:buClr>
                <a:schemeClr val="dk1"/>
              </a:buClr>
              <a:buSzPts val="1050"/>
              <a:buNone/>
            </a:pPr>
            <a:r>
              <a:rPr lang="ja-JP" sz="1050"/>
              <a:t>　</a:t>
            </a:r>
            <a:endParaRPr sz="1050"/>
          </a:p>
        </p:txBody>
      </p:sp>
      <p:sp>
        <p:nvSpPr>
          <p:cNvPr id="136" name="Google Shape;136;p8"/>
          <p:cNvSpPr txBox="1"/>
          <p:nvPr/>
        </p:nvSpPr>
        <p:spPr>
          <a:xfrm>
            <a:off x="252001" y="6426000"/>
            <a:ext cx="8639999" cy="253916"/>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50"/>
              <a:buFont typeface="Arial"/>
              <a:buNone/>
            </a:pPr>
            <a:r>
              <a:rPr b="0" i="0" lang="ja-JP" sz="1050" u="none" cap="none" strike="noStrike">
                <a:solidFill>
                  <a:schemeClr val="dk1"/>
                </a:solidFill>
                <a:latin typeface="Calibri"/>
                <a:ea typeface="Calibri"/>
                <a:cs typeface="Calibri"/>
                <a:sym typeface="Calibri"/>
              </a:rPr>
              <a:t>参加申込書記入に関する留意事項　　　　　　　　　　　　レスキューロボットコンテスト　２０２６ 　　　　　　　　　　　　　　　　　　　　　ページ　５／５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テーマ">
  <a:themeElements>
    <a:clrScheme name="Office テーマ">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2017-11-29T13:11:02Z</dcterms:created>
  <dc:creator>森和也</dc:creator>
</cp:coreProperties>
</file>